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media/image5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7" r:id="rId5"/>
    <p:sldId id="260" r:id="rId6"/>
    <p:sldId id="313" r:id="rId7"/>
    <p:sldId id="303" r:id="rId8"/>
    <p:sldId id="304" r:id="rId9"/>
    <p:sldId id="316" r:id="rId10"/>
    <p:sldId id="317" r:id="rId11"/>
    <p:sldId id="318" r:id="rId12"/>
    <p:sldId id="517" r:id="rId13"/>
    <p:sldId id="516" r:id="rId14"/>
    <p:sldId id="323" r:id="rId15"/>
    <p:sldId id="326" r:id="rId16"/>
    <p:sldId id="343" r:id="rId17"/>
    <p:sldId id="513" r:id="rId18"/>
    <p:sldId id="514" r:id="rId19"/>
    <p:sldId id="328" r:id="rId20"/>
    <p:sldId id="333" r:id="rId21"/>
    <p:sldId id="329" r:id="rId22"/>
    <p:sldId id="330" r:id="rId23"/>
    <p:sldId id="331" r:id="rId24"/>
    <p:sldId id="336" r:id="rId25"/>
    <p:sldId id="505" r:id="rId26"/>
    <p:sldId id="268" r:id="rId27"/>
    <p:sldId id="346" r:id="rId28"/>
    <p:sldId id="504" r:id="rId29"/>
    <p:sldId id="308" r:id="rId30"/>
    <p:sldId id="272" r:id="rId31"/>
    <p:sldId id="273" r:id="rId32"/>
    <p:sldId id="310" r:id="rId33"/>
    <p:sldId id="309" r:id="rId34"/>
    <p:sldId id="486" r:id="rId35"/>
    <p:sldId id="487" r:id="rId36"/>
    <p:sldId id="512" r:id="rId37"/>
    <p:sldId id="263" r:id="rId3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4952"/>
    <a:srgbClr val="AF4F53"/>
    <a:srgbClr val="00B8AC"/>
    <a:srgbClr val="EAA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A3524-876F-4715-8B62-71631A3A54E3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E03A3FB8-E438-4141-A4D4-5A8E874E69E9}">
      <dgm:prSet phldrT="[Texto]"/>
      <dgm:spPr>
        <a:solidFill>
          <a:srgbClr val="800000"/>
        </a:solidFill>
      </dgm:spPr>
      <dgm:t>
        <a:bodyPr/>
        <a:lstStyle/>
        <a:p>
          <a:r>
            <a:rPr lang="es-EC" dirty="0" smtClean="0">
              <a:latin typeface="+mn-lt"/>
              <a:cs typeface="Arial" pitchFamily="34" charset="0"/>
            </a:rPr>
            <a:t>Seguro de Vida</a:t>
          </a:r>
          <a:endParaRPr lang="es-EC" dirty="0">
            <a:latin typeface="+mn-lt"/>
            <a:cs typeface="Arial" pitchFamily="34" charset="0"/>
          </a:endParaRPr>
        </a:p>
      </dgm:t>
    </dgm:pt>
    <dgm:pt modelId="{48A88A47-9BE7-4260-A514-41CD3C76D5F0}" type="parTrans" cxnId="{8F4085A2-B0D0-49D6-90BA-EA140A870210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E7A6A57E-C50C-4E35-B254-3D4E2D202768}" type="sibTrans" cxnId="{8F4085A2-B0D0-49D6-90BA-EA140A870210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C45223CC-A543-41D9-BFE5-A2D57AE16159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  <a:latin typeface="+mn-lt"/>
              <a:cs typeface="Arial" pitchFamily="34" charset="0"/>
            </a:rPr>
            <a:t>Cobertura exclusivamente para el titular</a:t>
          </a:r>
          <a:endParaRPr lang="es-EC" dirty="0">
            <a:latin typeface="+mn-lt"/>
            <a:cs typeface="Arial" pitchFamily="34" charset="0"/>
          </a:endParaRPr>
        </a:p>
      </dgm:t>
    </dgm:pt>
    <dgm:pt modelId="{5853F48C-3FCD-4A9F-95AA-8E3C58500755}" type="parTrans" cxnId="{DD4E8C8A-A012-4B99-970F-682D463FF6DE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7B0B97CE-5C1A-4AA4-9EBA-40026F340651}" type="sibTrans" cxnId="{DD4E8C8A-A012-4B99-970F-682D463FF6DE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19A5CA44-D821-4A94-B39D-C8B55A0B3E44}">
      <dgm:prSet phldrT="[Texto]"/>
      <dgm:spPr>
        <a:solidFill>
          <a:srgbClr val="800000"/>
        </a:solidFill>
      </dgm:spPr>
      <dgm:t>
        <a:bodyPr/>
        <a:lstStyle/>
        <a:p>
          <a:r>
            <a:rPr lang="es-EC" dirty="0" smtClean="0">
              <a:latin typeface="+mn-lt"/>
              <a:cs typeface="Arial" pitchFamily="34" charset="0"/>
            </a:rPr>
            <a:t>Seguro de Muerte Accidental</a:t>
          </a:r>
          <a:endParaRPr lang="es-EC" dirty="0">
            <a:latin typeface="+mn-lt"/>
            <a:cs typeface="Arial" pitchFamily="34" charset="0"/>
          </a:endParaRPr>
        </a:p>
      </dgm:t>
    </dgm:pt>
    <dgm:pt modelId="{9F590B55-09A2-4B37-B8F2-97420E52F468}" type="parTrans" cxnId="{E2D1FC3F-C42A-4FD9-96FA-D2CC325587E5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BFAB6E01-01B3-44A4-BD41-084F52B86CD7}" type="sibTrans" cxnId="{E2D1FC3F-C42A-4FD9-96FA-D2CC325587E5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AA523FE5-ED36-461B-8793-FAE8F81EA687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  <a:latin typeface="+mn-lt"/>
              <a:cs typeface="Arial" pitchFamily="34" charset="0"/>
            </a:rPr>
            <a:t>Siempre y cuando la muerte sea a consecuencia de un accidente. </a:t>
          </a:r>
          <a:endParaRPr lang="es-EC" dirty="0">
            <a:latin typeface="+mn-lt"/>
            <a:cs typeface="Arial" pitchFamily="34" charset="0"/>
          </a:endParaRPr>
        </a:p>
      </dgm:t>
    </dgm:pt>
    <dgm:pt modelId="{E8E994EE-BBAA-4FFF-B6E4-637782A4CBC4}" type="parTrans" cxnId="{224B7CFE-E70D-4038-8DE4-79472F0F27C7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20FDAB7C-8AA8-4EB5-9556-06B3047DC22C}" type="sibTrans" cxnId="{224B7CFE-E70D-4038-8DE4-79472F0F27C7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0B1E39C8-19F0-4382-A0DB-5BC70BCB9F22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  <a:latin typeface="+mn-lt"/>
              <a:cs typeface="Arial" pitchFamily="34" charset="0"/>
            </a:rPr>
            <a:t>Por muerte por cualquier causa, en cualquier circunstancia.</a:t>
          </a:r>
          <a:endParaRPr lang="es-EC" dirty="0">
            <a:latin typeface="+mn-lt"/>
            <a:cs typeface="Arial" pitchFamily="34" charset="0"/>
          </a:endParaRPr>
        </a:p>
      </dgm:t>
    </dgm:pt>
    <dgm:pt modelId="{64F67CE2-37AD-41CF-B948-FC771B803854}" type="parTrans" cxnId="{2CA5897D-41B8-43F6-9A95-C3C9FA5F2076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BB78C738-1C07-4E40-B3C8-7199811551AF}" type="sibTrans" cxnId="{2CA5897D-41B8-43F6-9A95-C3C9FA5F2076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EC732F28-50DA-404A-A04F-B2E40EDF65CE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  <a:latin typeface="+mn-lt"/>
              <a:cs typeface="Arial" pitchFamily="34" charset="0"/>
            </a:rPr>
            <a:t>Las 24 horas del día, 365 días del año y en cualquier lugar del mundo.</a:t>
          </a:r>
          <a:endParaRPr lang="es-EC" dirty="0">
            <a:latin typeface="+mn-lt"/>
            <a:cs typeface="Arial" pitchFamily="34" charset="0"/>
          </a:endParaRPr>
        </a:p>
      </dgm:t>
    </dgm:pt>
    <dgm:pt modelId="{34C3C0CB-6985-436B-B980-5D4FDC1818CB}" type="parTrans" cxnId="{35D8270C-14FA-4518-B965-E3608816D422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DB06A028-9CEB-4D88-8E9D-0E9F56C487BC}" type="sibTrans" cxnId="{35D8270C-14FA-4518-B965-E3608816D422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6A506A10-41F1-488C-9DDF-915D2DF35EBB}">
      <dgm:prSet phldrT="[Texto]"/>
      <dgm:spPr/>
      <dgm:t>
        <a:bodyPr/>
        <a:lstStyle/>
        <a:p>
          <a:r>
            <a:rPr lang="es-ES" dirty="0" smtClean="0">
              <a:solidFill>
                <a:srgbClr val="000000"/>
              </a:solidFill>
              <a:latin typeface="+mn-lt"/>
              <a:cs typeface="Arial" pitchFamily="34" charset="0"/>
            </a:rPr>
            <a:t>La compañía pagará una doble indemnización.</a:t>
          </a:r>
          <a:endParaRPr lang="es-EC" dirty="0">
            <a:latin typeface="+mn-lt"/>
            <a:cs typeface="Arial" pitchFamily="34" charset="0"/>
          </a:endParaRPr>
        </a:p>
      </dgm:t>
    </dgm:pt>
    <dgm:pt modelId="{FFA0AD23-4F63-4CE5-B1EF-8C3F48E4D686}" type="parTrans" cxnId="{003F4BF3-9C0B-4C6D-9A86-8AE0B87DBDC5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164C5913-B957-431E-B3D3-E2595CA18C87}" type="sibTrans" cxnId="{003F4BF3-9C0B-4C6D-9A86-8AE0B87DBDC5}">
      <dgm:prSet/>
      <dgm:spPr/>
      <dgm:t>
        <a:bodyPr/>
        <a:lstStyle/>
        <a:p>
          <a:endParaRPr lang="es-EC">
            <a:latin typeface="+mn-lt"/>
            <a:cs typeface="Arial" pitchFamily="34" charset="0"/>
          </a:endParaRPr>
        </a:p>
      </dgm:t>
    </dgm:pt>
    <dgm:pt modelId="{2DD7A107-FFB4-4EA6-AA52-57ECF5BF5750}" type="pres">
      <dgm:prSet presAssocID="{2B5A3524-876F-4715-8B62-71631A3A54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AC7DBBA-7587-421F-B837-609963085FCA}" type="pres">
      <dgm:prSet presAssocID="{E03A3FB8-E438-4141-A4D4-5A8E874E69E9}" presName="linNode" presStyleCnt="0"/>
      <dgm:spPr/>
    </dgm:pt>
    <dgm:pt modelId="{99E87E79-269F-42CF-8BA1-8CD6D1220A92}" type="pres">
      <dgm:prSet presAssocID="{E03A3FB8-E438-4141-A4D4-5A8E874E69E9}" presName="parentText" presStyleLbl="node1" presStyleIdx="0" presStyleCnt="2" custScaleX="95869" custScaleY="7413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B73C23-0877-46EA-843E-5F0DED59E6E2}" type="pres">
      <dgm:prSet presAssocID="{E03A3FB8-E438-4141-A4D4-5A8E874E69E9}" presName="descendantText" presStyleLbl="alignAccFollowNode1" presStyleIdx="0" presStyleCnt="2" custScaleX="1462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E79E12-0A85-4FC7-9A54-D7F6DA00EB6E}" type="pres">
      <dgm:prSet presAssocID="{E7A6A57E-C50C-4E35-B254-3D4E2D202768}" presName="sp" presStyleCnt="0"/>
      <dgm:spPr/>
    </dgm:pt>
    <dgm:pt modelId="{44D0F57B-8006-4A0F-957D-3060200311DF}" type="pres">
      <dgm:prSet presAssocID="{19A5CA44-D821-4A94-B39D-C8B55A0B3E44}" presName="linNode" presStyleCnt="0"/>
      <dgm:spPr/>
    </dgm:pt>
    <dgm:pt modelId="{6DEC347D-CD98-40F1-9528-6E08EA43BF03}" type="pres">
      <dgm:prSet presAssocID="{19A5CA44-D821-4A94-B39D-C8B55A0B3E44}" presName="parentText" presStyleLbl="node1" presStyleIdx="1" presStyleCnt="2" custScaleX="94673" custScaleY="7385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8D1980-F5DF-4369-BB37-965BF4C5B77E}" type="pres">
      <dgm:prSet presAssocID="{19A5CA44-D821-4A94-B39D-C8B55A0B3E44}" presName="descendantText" presStyleLbl="alignAccFollowNode1" presStyleIdx="1" presStyleCnt="2" custScaleX="144265" custLinFactNeighborX="6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AE5426D-5CA9-49DD-8E04-54EDD6923B08}" type="presOf" srcId="{AA523FE5-ED36-461B-8793-FAE8F81EA687}" destId="{128D1980-F5DF-4369-BB37-965BF4C5B77E}" srcOrd="0" destOrd="0" presId="urn:microsoft.com/office/officeart/2005/8/layout/vList5"/>
    <dgm:cxn modelId="{9562B98A-CBB6-4229-9CB9-D0F9D150D33B}" type="presOf" srcId="{EC732F28-50DA-404A-A04F-B2E40EDF65CE}" destId="{CEB73C23-0877-46EA-843E-5F0DED59E6E2}" srcOrd="0" destOrd="2" presId="urn:microsoft.com/office/officeart/2005/8/layout/vList5"/>
    <dgm:cxn modelId="{2CA5897D-41B8-43F6-9A95-C3C9FA5F2076}" srcId="{E03A3FB8-E438-4141-A4D4-5A8E874E69E9}" destId="{0B1E39C8-19F0-4382-A0DB-5BC70BCB9F22}" srcOrd="1" destOrd="0" parTransId="{64F67CE2-37AD-41CF-B948-FC771B803854}" sibTransId="{BB78C738-1C07-4E40-B3C8-7199811551AF}"/>
    <dgm:cxn modelId="{DD4E8C8A-A012-4B99-970F-682D463FF6DE}" srcId="{E03A3FB8-E438-4141-A4D4-5A8E874E69E9}" destId="{C45223CC-A543-41D9-BFE5-A2D57AE16159}" srcOrd="0" destOrd="0" parTransId="{5853F48C-3FCD-4A9F-95AA-8E3C58500755}" sibTransId="{7B0B97CE-5C1A-4AA4-9EBA-40026F340651}"/>
    <dgm:cxn modelId="{38E2DB14-E4EC-4FA4-8594-C3702FFB2338}" type="presOf" srcId="{0B1E39C8-19F0-4382-A0DB-5BC70BCB9F22}" destId="{CEB73C23-0877-46EA-843E-5F0DED59E6E2}" srcOrd="0" destOrd="1" presId="urn:microsoft.com/office/officeart/2005/8/layout/vList5"/>
    <dgm:cxn modelId="{9CC690E7-79CF-4786-9BB3-34E438A409CF}" type="presOf" srcId="{C45223CC-A543-41D9-BFE5-A2D57AE16159}" destId="{CEB73C23-0877-46EA-843E-5F0DED59E6E2}" srcOrd="0" destOrd="0" presId="urn:microsoft.com/office/officeart/2005/8/layout/vList5"/>
    <dgm:cxn modelId="{35D8270C-14FA-4518-B965-E3608816D422}" srcId="{E03A3FB8-E438-4141-A4D4-5A8E874E69E9}" destId="{EC732F28-50DA-404A-A04F-B2E40EDF65CE}" srcOrd="2" destOrd="0" parTransId="{34C3C0CB-6985-436B-B980-5D4FDC1818CB}" sibTransId="{DB06A028-9CEB-4D88-8E9D-0E9F56C487BC}"/>
    <dgm:cxn modelId="{8F4085A2-B0D0-49D6-90BA-EA140A870210}" srcId="{2B5A3524-876F-4715-8B62-71631A3A54E3}" destId="{E03A3FB8-E438-4141-A4D4-5A8E874E69E9}" srcOrd="0" destOrd="0" parTransId="{48A88A47-9BE7-4260-A514-41CD3C76D5F0}" sibTransId="{E7A6A57E-C50C-4E35-B254-3D4E2D202768}"/>
    <dgm:cxn modelId="{4C18122B-108A-4454-A32A-88B227C61BCA}" type="presOf" srcId="{E03A3FB8-E438-4141-A4D4-5A8E874E69E9}" destId="{99E87E79-269F-42CF-8BA1-8CD6D1220A92}" srcOrd="0" destOrd="0" presId="urn:microsoft.com/office/officeart/2005/8/layout/vList5"/>
    <dgm:cxn modelId="{224B7CFE-E70D-4038-8DE4-79472F0F27C7}" srcId="{19A5CA44-D821-4A94-B39D-C8B55A0B3E44}" destId="{AA523FE5-ED36-461B-8793-FAE8F81EA687}" srcOrd="0" destOrd="0" parTransId="{E8E994EE-BBAA-4FFF-B6E4-637782A4CBC4}" sibTransId="{20FDAB7C-8AA8-4EB5-9556-06B3047DC22C}"/>
    <dgm:cxn modelId="{DD314556-D488-4F51-9C6A-78CB0E71A08C}" type="presOf" srcId="{19A5CA44-D821-4A94-B39D-C8B55A0B3E44}" destId="{6DEC347D-CD98-40F1-9528-6E08EA43BF03}" srcOrd="0" destOrd="0" presId="urn:microsoft.com/office/officeart/2005/8/layout/vList5"/>
    <dgm:cxn modelId="{E2D1FC3F-C42A-4FD9-96FA-D2CC325587E5}" srcId="{2B5A3524-876F-4715-8B62-71631A3A54E3}" destId="{19A5CA44-D821-4A94-B39D-C8B55A0B3E44}" srcOrd="1" destOrd="0" parTransId="{9F590B55-09A2-4B37-B8F2-97420E52F468}" sibTransId="{BFAB6E01-01B3-44A4-BD41-084F52B86CD7}"/>
    <dgm:cxn modelId="{003F4BF3-9C0B-4C6D-9A86-8AE0B87DBDC5}" srcId="{19A5CA44-D821-4A94-B39D-C8B55A0B3E44}" destId="{6A506A10-41F1-488C-9DDF-915D2DF35EBB}" srcOrd="1" destOrd="0" parTransId="{FFA0AD23-4F63-4CE5-B1EF-8C3F48E4D686}" sibTransId="{164C5913-B957-431E-B3D3-E2595CA18C87}"/>
    <dgm:cxn modelId="{3EC61331-0B5F-45C6-9C9C-E4C332DFE9EB}" type="presOf" srcId="{2B5A3524-876F-4715-8B62-71631A3A54E3}" destId="{2DD7A107-FFB4-4EA6-AA52-57ECF5BF5750}" srcOrd="0" destOrd="0" presId="urn:microsoft.com/office/officeart/2005/8/layout/vList5"/>
    <dgm:cxn modelId="{B34F3E76-6C77-41A3-8133-2D6247C178A8}" type="presOf" srcId="{6A506A10-41F1-488C-9DDF-915D2DF35EBB}" destId="{128D1980-F5DF-4369-BB37-965BF4C5B77E}" srcOrd="0" destOrd="1" presId="urn:microsoft.com/office/officeart/2005/8/layout/vList5"/>
    <dgm:cxn modelId="{48F0F528-E850-444A-8AA5-37A3C30CBBB1}" type="presParOf" srcId="{2DD7A107-FFB4-4EA6-AA52-57ECF5BF5750}" destId="{3AC7DBBA-7587-421F-B837-609963085FCA}" srcOrd="0" destOrd="0" presId="urn:microsoft.com/office/officeart/2005/8/layout/vList5"/>
    <dgm:cxn modelId="{E2362965-49D9-455D-97A3-EF01475C4FBE}" type="presParOf" srcId="{3AC7DBBA-7587-421F-B837-609963085FCA}" destId="{99E87E79-269F-42CF-8BA1-8CD6D1220A92}" srcOrd="0" destOrd="0" presId="urn:microsoft.com/office/officeart/2005/8/layout/vList5"/>
    <dgm:cxn modelId="{2182BDEA-AD8A-4123-80D9-C5AA2F1A7892}" type="presParOf" srcId="{3AC7DBBA-7587-421F-B837-609963085FCA}" destId="{CEB73C23-0877-46EA-843E-5F0DED59E6E2}" srcOrd="1" destOrd="0" presId="urn:microsoft.com/office/officeart/2005/8/layout/vList5"/>
    <dgm:cxn modelId="{186A94AE-1D3E-4CAE-A23F-0D87AE1A24D5}" type="presParOf" srcId="{2DD7A107-FFB4-4EA6-AA52-57ECF5BF5750}" destId="{C1E79E12-0A85-4FC7-9A54-D7F6DA00EB6E}" srcOrd="1" destOrd="0" presId="urn:microsoft.com/office/officeart/2005/8/layout/vList5"/>
    <dgm:cxn modelId="{14267A91-3CA6-4E66-9B64-2741FC00EB49}" type="presParOf" srcId="{2DD7A107-FFB4-4EA6-AA52-57ECF5BF5750}" destId="{44D0F57B-8006-4A0F-957D-3060200311DF}" srcOrd="2" destOrd="0" presId="urn:microsoft.com/office/officeart/2005/8/layout/vList5"/>
    <dgm:cxn modelId="{F9779FDE-4F50-4ACB-A2B5-9E9F399CB802}" type="presParOf" srcId="{44D0F57B-8006-4A0F-957D-3060200311DF}" destId="{6DEC347D-CD98-40F1-9528-6E08EA43BF03}" srcOrd="0" destOrd="0" presId="urn:microsoft.com/office/officeart/2005/8/layout/vList5"/>
    <dgm:cxn modelId="{D9BFFD7E-3D66-485D-9078-22AA5183E50D}" type="presParOf" srcId="{44D0F57B-8006-4A0F-957D-3060200311DF}" destId="{128D1980-F5DF-4369-BB37-965BF4C5B77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B9FEB8-C431-4AF3-9843-116E046B36D5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8ED642B8-6CE3-4AC6-9E3E-8B1F7C4CBC97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Entregar en punto de servicio del seguro médico el formulario de pre autorización debidamente llenado por el médico tratante, resultados de exámenes e historia clínica </a:t>
          </a:r>
          <a:r>
            <a:rPr lang="es-EC" sz="1600" b="1" u="sng" dirty="0" smtClean="0">
              <a:latin typeface="Arial" panose="020B0604020202020204" pitchFamily="34" charset="0"/>
              <a:cs typeface="Arial" panose="020B0604020202020204" pitchFamily="34" charset="0"/>
            </a:rPr>
            <a:t>Mínimo con 72 horas de </a:t>
          </a:r>
          <a:r>
            <a:rPr lang="es-EC" sz="2000" b="1" u="sng" dirty="0" smtClean="0">
              <a:latin typeface="Arial" panose="020B0604020202020204" pitchFamily="34" charset="0"/>
              <a:cs typeface="Arial" panose="020B0604020202020204" pitchFamily="34" charset="0"/>
            </a:rPr>
            <a:t>anticipación.  </a:t>
          </a:r>
          <a:endParaRPr lang="es-EC" sz="20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ECC0C8-85CF-42EF-8CAA-92CFCF3569C1}" type="parTrans" cxnId="{31C09897-143C-47A9-8971-38C8DFCC9EBD}">
      <dgm:prSet/>
      <dgm:spPr/>
      <dgm:t>
        <a:bodyPr/>
        <a:lstStyle/>
        <a:p>
          <a:endParaRPr lang="es-EC"/>
        </a:p>
      </dgm:t>
    </dgm:pt>
    <dgm:pt modelId="{532D8FAF-173F-45DA-9BBA-2427D78D8F1F}" type="sibTrans" cxnId="{31C09897-143C-47A9-8971-38C8DFCC9EBD}">
      <dgm:prSet/>
      <dgm:spPr/>
      <dgm:t>
        <a:bodyPr/>
        <a:lstStyle/>
        <a:p>
          <a:endParaRPr lang="es-EC"/>
        </a:p>
      </dgm:t>
    </dgm:pt>
    <dgm:pt modelId="{B8D86C93-ACBB-4E83-A2FE-2C4D11885330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Los médicos auditores de Humana S.A. revisarán la información y de ser necesario podrían solicitar información adicional para la revisión del caso. </a:t>
          </a:r>
        </a:p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Si no se requiere información adicional la autorización será entregada dentro del plazo estipulado. 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84768-42A3-4C34-8DAE-4F270E8EF966}" type="parTrans" cxnId="{607AF928-6370-4897-B3D5-BDC94521232F}">
      <dgm:prSet/>
      <dgm:spPr/>
      <dgm:t>
        <a:bodyPr/>
        <a:lstStyle/>
        <a:p>
          <a:endParaRPr lang="es-EC"/>
        </a:p>
      </dgm:t>
    </dgm:pt>
    <dgm:pt modelId="{315AA8C3-08D6-4749-A2C0-09F6887FC132}" type="sibTrans" cxnId="{607AF928-6370-4897-B3D5-BDC94521232F}">
      <dgm:prSet/>
      <dgm:spPr/>
      <dgm:t>
        <a:bodyPr/>
        <a:lstStyle/>
        <a:p>
          <a:endParaRPr lang="es-EC"/>
        </a:p>
      </dgm:t>
    </dgm:pt>
    <dgm:pt modelId="{0EA2B61C-2307-4672-A58E-41C1F4E88EFF}">
      <dgm:prSet phldrT="[Texto]" custT="1"/>
      <dgm:spPr/>
      <dgm:t>
        <a:bodyPr/>
        <a:lstStyle/>
        <a:p>
          <a:r>
            <a:rPr lang="es-EC" sz="1600" dirty="0" smtClean="0">
              <a:latin typeface="Arial" panose="020B0604020202020204" pitchFamily="34" charset="0"/>
              <a:cs typeface="Arial" panose="020B0604020202020204" pitchFamily="34" charset="0"/>
            </a:rPr>
            <a:t>El colaborador debe acudir a la clínica u hospital de convenio para la realización de la cirugía, presentando la respectiva autorización, la cédula de identidad y el formulario de reclamación firmado y sellado por la compañía. 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066B66-590E-46DF-BF87-B75C0F3B8F0A}" type="parTrans" cxnId="{41F75FC8-B424-4CD8-85A3-5C8643F7D1F0}">
      <dgm:prSet/>
      <dgm:spPr/>
      <dgm:t>
        <a:bodyPr/>
        <a:lstStyle/>
        <a:p>
          <a:endParaRPr lang="es-EC"/>
        </a:p>
      </dgm:t>
    </dgm:pt>
    <dgm:pt modelId="{514C3607-DBAA-482A-890D-FDE339BCD203}" type="sibTrans" cxnId="{41F75FC8-B424-4CD8-85A3-5C8643F7D1F0}">
      <dgm:prSet/>
      <dgm:spPr/>
      <dgm:t>
        <a:bodyPr/>
        <a:lstStyle/>
        <a:p>
          <a:endParaRPr lang="es-EC"/>
        </a:p>
      </dgm:t>
    </dgm:pt>
    <dgm:pt modelId="{22C50652-55A2-4CFF-9E40-30BFE19BA678}" type="pres">
      <dgm:prSet presAssocID="{4DB9FEB8-C431-4AF3-9843-116E046B36D5}" presName="CompostProcess" presStyleCnt="0">
        <dgm:presLayoutVars>
          <dgm:dir/>
          <dgm:resizeHandles val="exact"/>
        </dgm:presLayoutVars>
      </dgm:prSet>
      <dgm:spPr/>
    </dgm:pt>
    <dgm:pt modelId="{F3C96F3D-BCED-4FB2-9714-7EA141C785D9}" type="pres">
      <dgm:prSet presAssocID="{4DB9FEB8-C431-4AF3-9843-116E046B36D5}" presName="arrow" presStyleLbl="bgShp" presStyleIdx="0" presStyleCnt="1" custLinFactNeighborY="-1063"/>
      <dgm:spPr/>
    </dgm:pt>
    <dgm:pt modelId="{E9C3BDD0-1DAA-459A-8A74-5C74EB74410C}" type="pres">
      <dgm:prSet presAssocID="{4DB9FEB8-C431-4AF3-9843-116E046B36D5}" presName="linearProcess" presStyleCnt="0"/>
      <dgm:spPr/>
    </dgm:pt>
    <dgm:pt modelId="{1DD23144-E69C-4441-9E7E-89C352844793}" type="pres">
      <dgm:prSet presAssocID="{8ED642B8-6CE3-4AC6-9E3E-8B1F7C4CBC97}" presName="textNode" presStyleLbl="node1" presStyleIdx="0" presStyleCnt="3" custScaleX="97555" custScaleY="154811" custLinFactX="-27229" custLinFactNeighborX="-100000" custLinFactNeighborY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FE74BB-B0D2-46D0-AD86-F399AC6FB740}" type="pres">
      <dgm:prSet presAssocID="{532D8FAF-173F-45DA-9BBA-2427D78D8F1F}" presName="sibTrans" presStyleCnt="0"/>
      <dgm:spPr/>
    </dgm:pt>
    <dgm:pt modelId="{6612CB73-B26F-4742-B54A-BA345AC48C25}" type="pres">
      <dgm:prSet presAssocID="{B8D86C93-ACBB-4E83-A2FE-2C4D11885330}" presName="textNode" presStyleLbl="node1" presStyleIdx="1" presStyleCnt="3" custScaleX="99567" custScaleY="16281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09CD6-5F06-4935-9459-B4C5CCB0E99E}" type="pres">
      <dgm:prSet presAssocID="{315AA8C3-08D6-4749-A2C0-09F6887FC132}" presName="sibTrans" presStyleCnt="0"/>
      <dgm:spPr/>
    </dgm:pt>
    <dgm:pt modelId="{A3349653-6A2A-4209-A2A9-FCCFD46BE086}" type="pres">
      <dgm:prSet presAssocID="{0EA2B61C-2307-4672-A58E-41C1F4E88EFF}" presName="textNode" presStyleLbl="node1" presStyleIdx="2" presStyleCnt="3" custScaleX="109795" custScaleY="1177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558A3AA-6EEA-4396-9F3D-C73715F5F700}" type="presOf" srcId="{4DB9FEB8-C431-4AF3-9843-116E046B36D5}" destId="{22C50652-55A2-4CFF-9E40-30BFE19BA678}" srcOrd="0" destOrd="0" presId="urn:microsoft.com/office/officeart/2005/8/layout/hProcess9"/>
    <dgm:cxn modelId="{41F75FC8-B424-4CD8-85A3-5C8643F7D1F0}" srcId="{4DB9FEB8-C431-4AF3-9843-116E046B36D5}" destId="{0EA2B61C-2307-4672-A58E-41C1F4E88EFF}" srcOrd="2" destOrd="0" parTransId="{10066B66-590E-46DF-BF87-B75C0F3B8F0A}" sibTransId="{514C3607-DBAA-482A-890D-FDE339BCD203}"/>
    <dgm:cxn modelId="{31C09897-143C-47A9-8971-38C8DFCC9EBD}" srcId="{4DB9FEB8-C431-4AF3-9843-116E046B36D5}" destId="{8ED642B8-6CE3-4AC6-9E3E-8B1F7C4CBC97}" srcOrd="0" destOrd="0" parTransId="{75ECC0C8-85CF-42EF-8CAA-92CFCF3569C1}" sibTransId="{532D8FAF-173F-45DA-9BBA-2427D78D8F1F}"/>
    <dgm:cxn modelId="{A3410A8A-B11D-414C-A02A-2A4123186BFC}" type="presOf" srcId="{0EA2B61C-2307-4672-A58E-41C1F4E88EFF}" destId="{A3349653-6A2A-4209-A2A9-FCCFD46BE086}" srcOrd="0" destOrd="0" presId="urn:microsoft.com/office/officeart/2005/8/layout/hProcess9"/>
    <dgm:cxn modelId="{D6B04643-34D4-42D8-BED1-6841D587CA04}" type="presOf" srcId="{B8D86C93-ACBB-4E83-A2FE-2C4D11885330}" destId="{6612CB73-B26F-4742-B54A-BA345AC48C25}" srcOrd="0" destOrd="0" presId="urn:microsoft.com/office/officeart/2005/8/layout/hProcess9"/>
    <dgm:cxn modelId="{F4D7BDC4-C4DF-46C0-9383-F20A8F685939}" type="presOf" srcId="{8ED642B8-6CE3-4AC6-9E3E-8B1F7C4CBC97}" destId="{1DD23144-E69C-4441-9E7E-89C352844793}" srcOrd="0" destOrd="0" presId="urn:microsoft.com/office/officeart/2005/8/layout/hProcess9"/>
    <dgm:cxn modelId="{607AF928-6370-4897-B3D5-BDC94521232F}" srcId="{4DB9FEB8-C431-4AF3-9843-116E046B36D5}" destId="{B8D86C93-ACBB-4E83-A2FE-2C4D11885330}" srcOrd="1" destOrd="0" parTransId="{0FE84768-42A3-4C34-8DAE-4F270E8EF966}" sibTransId="{315AA8C3-08D6-4749-A2C0-09F6887FC132}"/>
    <dgm:cxn modelId="{9E988C1F-B70B-4289-8373-9E0378E9F7C1}" type="presParOf" srcId="{22C50652-55A2-4CFF-9E40-30BFE19BA678}" destId="{F3C96F3D-BCED-4FB2-9714-7EA141C785D9}" srcOrd="0" destOrd="0" presId="urn:microsoft.com/office/officeart/2005/8/layout/hProcess9"/>
    <dgm:cxn modelId="{246FFCFC-EDA3-47B9-ACA1-6C471EFFB80D}" type="presParOf" srcId="{22C50652-55A2-4CFF-9E40-30BFE19BA678}" destId="{E9C3BDD0-1DAA-459A-8A74-5C74EB74410C}" srcOrd="1" destOrd="0" presId="urn:microsoft.com/office/officeart/2005/8/layout/hProcess9"/>
    <dgm:cxn modelId="{D1E27CA0-E314-4C4D-BFBE-0ACD5F3905D4}" type="presParOf" srcId="{E9C3BDD0-1DAA-459A-8A74-5C74EB74410C}" destId="{1DD23144-E69C-4441-9E7E-89C352844793}" srcOrd="0" destOrd="0" presId="urn:microsoft.com/office/officeart/2005/8/layout/hProcess9"/>
    <dgm:cxn modelId="{415FE6FF-5377-4CC3-B168-59B4441B7C74}" type="presParOf" srcId="{E9C3BDD0-1DAA-459A-8A74-5C74EB74410C}" destId="{ECFE74BB-B0D2-46D0-AD86-F399AC6FB740}" srcOrd="1" destOrd="0" presId="urn:microsoft.com/office/officeart/2005/8/layout/hProcess9"/>
    <dgm:cxn modelId="{B71DDF51-9CBA-4763-B0C3-81A0931CC1ED}" type="presParOf" srcId="{E9C3BDD0-1DAA-459A-8A74-5C74EB74410C}" destId="{6612CB73-B26F-4742-B54A-BA345AC48C25}" srcOrd="2" destOrd="0" presId="urn:microsoft.com/office/officeart/2005/8/layout/hProcess9"/>
    <dgm:cxn modelId="{97D0B08A-1711-441F-9D6B-BF9DFCEED924}" type="presParOf" srcId="{E9C3BDD0-1DAA-459A-8A74-5C74EB74410C}" destId="{E5809CD6-5F06-4935-9459-B4C5CCB0E99E}" srcOrd="3" destOrd="0" presId="urn:microsoft.com/office/officeart/2005/8/layout/hProcess9"/>
    <dgm:cxn modelId="{BD5D69D6-1A0B-454C-A49B-49FA4163D6BB}" type="presParOf" srcId="{E9C3BDD0-1DAA-459A-8A74-5C74EB74410C}" destId="{A3349653-6A2A-4209-A2A9-FCCFD46BE08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A0CCEA-04BC-4817-8E9E-B8708C8E37B6}" type="doc">
      <dgm:prSet loTypeId="urn:microsoft.com/office/officeart/2005/8/layout/target3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701042C2-0C9E-438F-855A-E85E14472CCB}">
      <dgm:prSet/>
      <dgm:spPr/>
      <dgm:t>
        <a:bodyPr/>
        <a:lstStyle/>
        <a:p>
          <a:pPr rtl="0"/>
          <a:r>
            <a:rPr lang="es-EC" b="1" dirty="0"/>
            <a:t>Recuerde Siempre: </a:t>
          </a:r>
          <a:r>
            <a:rPr lang="es-EC" dirty="0"/>
            <a:t>En el caso de tener un accidente de tránsito necesariamente se tiene que presentar los primeros $ 3.000 SPPAT.</a:t>
          </a:r>
          <a:endParaRPr lang="es-ES" dirty="0"/>
        </a:p>
      </dgm:t>
    </dgm:pt>
    <dgm:pt modelId="{8ED269D2-62BB-4458-832B-DA904D5F9C5C}" type="parTrans" cxnId="{8699A48F-A038-4022-961D-D9A0D47947B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18CF4E1-06D4-424E-98D9-752D7E8FECB7}" type="sibTrans" cxnId="{8699A48F-A038-4022-961D-D9A0D47947B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5485E7-B730-4782-B3B9-3D679F8D7992}" type="pres">
      <dgm:prSet presAssocID="{16A0CCEA-04BC-4817-8E9E-B8708C8E37B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B06E88-EDE7-466F-94FC-2D177CFAEFE0}" type="pres">
      <dgm:prSet presAssocID="{701042C2-0C9E-438F-855A-E85E14472CCB}" presName="circle1" presStyleLbl="node1" presStyleIdx="0" presStyleCnt="1"/>
      <dgm:spPr/>
    </dgm:pt>
    <dgm:pt modelId="{3AE9DD68-8B98-4286-9DA0-6F373683D255}" type="pres">
      <dgm:prSet presAssocID="{701042C2-0C9E-438F-855A-E85E14472CCB}" presName="space" presStyleCnt="0"/>
      <dgm:spPr/>
    </dgm:pt>
    <dgm:pt modelId="{29B750CE-3B4C-4033-9D19-AE7E4B98B00F}" type="pres">
      <dgm:prSet presAssocID="{701042C2-0C9E-438F-855A-E85E14472CCB}" presName="rect1" presStyleLbl="alignAcc1" presStyleIdx="0" presStyleCnt="1" custLinFactNeighborY="15697"/>
      <dgm:spPr/>
      <dgm:t>
        <a:bodyPr/>
        <a:lstStyle/>
        <a:p>
          <a:endParaRPr lang="es-EC"/>
        </a:p>
      </dgm:t>
    </dgm:pt>
    <dgm:pt modelId="{1B44398B-83F2-414E-B250-959216AF983F}" type="pres">
      <dgm:prSet presAssocID="{701042C2-0C9E-438F-855A-E85E14472CCB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699A48F-A038-4022-961D-D9A0D47947BE}" srcId="{16A0CCEA-04BC-4817-8E9E-B8708C8E37B6}" destId="{701042C2-0C9E-438F-855A-E85E14472CCB}" srcOrd="0" destOrd="0" parTransId="{8ED269D2-62BB-4458-832B-DA904D5F9C5C}" sibTransId="{018CF4E1-06D4-424E-98D9-752D7E8FECB7}"/>
    <dgm:cxn modelId="{4CF24BCC-4A3B-449D-8598-2FF526B9F239}" type="presOf" srcId="{701042C2-0C9E-438F-855A-E85E14472CCB}" destId="{1B44398B-83F2-414E-B250-959216AF983F}" srcOrd="1" destOrd="0" presId="urn:microsoft.com/office/officeart/2005/8/layout/target3"/>
    <dgm:cxn modelId="{8406595A-817C-410A-8D14-6CD0EF8E3B9F}" type="presOf" srcId="{16A0CCEA-04BC-4817-8E9E-B8708C8E37B6}" destId="{AA5485E7-B730-4782-B3B9-3D679F8D7992}" srcOrd="0" destOrd="0" presId="urn:microsoft.com/office/officeart/2005/8/layout/target3"/>
    <dgm:cxn modelId="{ECFB142F-3BF2-4EDB-B908-09E24F4C6006}" type="presOf" srcId="{701042C2-0C9E-438F-855A-E85E14472CCB}" destId="{29B750CE-3B4C-4033-9D19-AE7E4B98B00F}" srcOrd="0" destOrd="0" presId="urn:microsoft.com/office/officeart/2005/8/layout/target3"/>
    <dgm:cxn modelId="{09FD50DA-8AEF-45B3-BC44-7A4D51514F35}" type="presParOf" srcId="{AA5485E7-B730-4782-B3B9-3D679F8D7992}" destId="{7CB06E88-EDE7-466F-94FC-2D177CFAEFE0}" srcOrd="0" destOrd="0" presId="urn:microsoft.com/office/officeart/2005/8/layout/target3"/>
    <dgm:cxn modelId="{ADC9B858-1D48-493D-8074-28987581304F}" type="presParOf" srcId="{AA5485E7-B730-4782-B3B9-3D679F8D7992}" destId="{3AE9DD68-8B98-4286-9DA0-6F373683D255}" srcOrd="1" destOrd="0" presId="urn:microsoft.com/office/officeart/2005/8/layout/target3"/>
    <dgm:cxn modelId="{6A94230C-01A1-471D-B954-B20C70CD52ED}" type="presParOf" srcId="{AA5485E7-B730-4782-B3B9-3D679F8D7992}" destId="{29B750CE-3B4C-4033-9D19-AE7E4B98B00F}" srcOrd="2" destOrd="0" presId="urn:microsoft.com/office/officeart/2005/8/layout/target3"/>
    <dgm:cxn modelId="{73C90772-CC52-4EB8-A555-27C5087A2DC1}" type="presParOf" srcId="{AA5485E7-B730-4782-B3B9-3D679F8D7992}" destId="{1B44398B-83F2-414E-B250-959216AF983F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73C23-0877-46EA-843E-5F0DED59E6E2}">
      <dsp:nvSpPr>
        <dsp:cNvPr id="0" name=""/>
        <dsp:cNvSpPr/>
      </dsp:nvSpPr>
      <dsp:spPr>
        <a:xfrm rot="5400000">
          <a:off x="3567841" y="-1602183"/>
          <a:ext cx="2116838" cy="5325474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0000"/>
              </a:solidFill>
              <a:latin typeface="+mn-lt"/>
              <a:cs typeface="Arial" pitchFamily="34" charset="0"/>
            </a:rPr>
            <a:t>Cobertura exclusivamente para el titular</a:t>
          </a:r>
          <a:endParaRPr lang="es-EC" sz="2300" kern="1200" dirty="0">
            <a:latin typeface="+mn-lt"/>
            <a:cs typeface="Arial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0000"/>
              </a:solidFill>
              <a:latin typeface="+mn-lt"/>
              <a:cs typeface="Arial" pitchFamily="34" charset="0"/>
            </a:rPr>
            <a:t>Por muerte por cualquier causa, en cualquier circunstancia.</a:t>
          </a:r>
          <a:endParaRPr lang="es-EC" sz="2300" kern="1200" dirty="0">
            <a:latin typeface="+mn-lt"/>
            <a:cs typeface="Arial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0000"/>
              </a:solidFill>
              <a:latin typeface="+mn-lt"/>
              <a:cs typeface="Arial" pitchFamily="34" charset="0"/>
            </a:rPr>
            <a:t>Las 24 horas del día, 365 días del año y en cualquier lugar del mundo.</a:t>
          </a:r>
          <a:endParaRPr lang="es-EC" sz="2300" kern="1200" dirty="0">
            <a:latin typeface="+mn-lt"/>
            <a:cs typeface="Arial" pitchFamily="34" charset="0"/>
          </a:endParaRPr>
        </a:p>
      </dsp:txBody>
      <dsp:txXfrm rot="-5400000">
        <a:off x="1963523" y="105471"/>
        <a:ext cx="5222138" cy="1910166"/>
      </dsp:txXfrm>
    </dsp:sp>
    <dsp:sp modelId="{99E87E79-269F-42CF-8BA1-8CD6D1220A92}">
      <dsp:nvSpPr>
        <dsp:cNvPr id="0" name=""/>
        <dsp:cNvSpPr/>
      </dsp:nvSpPr>
      <dsp:spPr>
        <a:xfrm>
          <a:off x="227" y="79689"/>
          <a:ext cx="1963296" cy="1961727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Arial" pitchFamily="34" charset="0"/>
            </a:rPr>
            <a:t>Seguro de Vida</a:t>
          </a:r>
          <a:endParaRPr lang="es-EC" sz="2800" kern="1200" dirty="0">
            <a:latin typeface="+mn-lt"/>
            <a:cs typeface="Arial" pitchFamily="34" charset="0"/>
          </a:endParaRPr>
        </a:p>
      </dsp:txBody>
      <dsp:txXfrm>
        <a:off x="95991" y="175453"/>
        <a:ext cx="1771768" cy="1770199"/>
      </dsp:txXfrm>
    </dsp:sp>
    <dsp:sp modelId="{128D1980-F5DF-4369-BB37-965BF4C5B77E}">
      <dsp:nvSpPr>
        <dsp:cNvPr id="0" name=""/>
        <dsp:cNvSpPr/>
      </dsp:nvSpPr>
      <dsp:spPr>
        <a:xfrm rot="5400000">
          <a:off x="3569815" y="647410"/>
          <a:ext cx="2116838" cy="532456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0000"/>
              </a:solidFill>
              <a:latin typeface="+mn-lt"/>
              <a:cs typeface="Arial" pitchFamily="34" charset="0"/>
            </a:rPr>
            <a:t>Siempre y cuando la muerte sea a consecuencia de un accidente. </a:t>
          </a:r>
          <a:endParaRPr lang="es-EC" sz="2300" kern="1200" dirty="0">
            <a:latin typeface="+mn-lt"/>
            <a:cs typeface="Arial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solidFill>
                <a:srgbClr val="000000"/>
              </a:solidFill>
              <a:latin typeface="+mn-lt"/>
              <a:cs typeface="Arial" pitchFamily="34" charset="0"/>
            </a:rPr>
            <a:t>La compañía pagará una doble indemnización.</a:t>
          </a:r>
          <a:endParaRPr lang="es-EC" sz="2300" kern="1200" dirty="0">
            <a:latin typeface="+mn-lt"/>
            <a:cs typeface="Arial" pitchFamily="34" charset="0"/>
          </a:endParaRPr>
        </a:p>
      </dsp:txBody>
      <dsp:txXfrm rot="-5400000">
        <a:off x="1965950" y="2354611"/>
        <a:ext cx="5221233" cy="1910166"/>
      </dsp:txXfrm>
    </dsp:sp>
    <dsp:sp modelId="{6DEC347D-CD98-40F1-9528-6E08EA43BF03}">
      <dsp:nvSpPr>
        <dsp:cNvPr id="0" name=""/>
        <dsp:cNvSpPr/>
      </dsp:nvSpPr>
      <dsp:spPr>
        <a:xfrm>
          <a:off x="227" y="2332614"/>
          <a:ext cx="1965495" cy="1954159"/>
        </a:xfrm>
        <a:prstGeom prst="roundRect">
          <a:avLst/>
        </a:prstGeom>
        <a:solidFill>
          <a:srgbClr val="8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+mn-lt"/>
              <a:cs typeface="Arial" pitchFamily="34" charset="0"/>
            </a:rPr>
            <a:t>Seguro de Muerte Accidental</a:t>
          </a:r>
          <a:endParaRPr lang="es-EC" sz="2800" kern="1200" dirty="0">
            <a:latin typeface="+mn-lt"/>
            <a:cs typeface="Arial" pitchFamily="34" charset="0"/>
          </a:endParaRPr>
        </a:p>
      </dsp:txBody>
      <dsp:txXfrm>
        <a:off x="95621" y="2428008"/>
        <a:ext cx="1774707" cy="1763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96F3D-BCED-4FB2-9714-7EA141C785D9}">
      <dsp:nvSpPr>
        <dsp:cNvPr id="0" name=""/>
        <dsp:cNvSpPr/>
      </dsp:nvSpPr>
      <dsp:spPr>
        <a:xfrm>
          <a:off x="703563" y="0"/>
          <a:ext cx="7973715" cy="402307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23144-E69C-4441-9E7E-89C352844793}">
      <dsp:nvSpPr>
        <dsp:cNvPr id="0" name=""/>
        <dsp:cNvSpPr/>
      </dsp:nvSpPr>
      <dsp:spPr>
        <a:xfrm>
          <a:off x="0" y="765904"/>
          <a:ext cx="2688484" cy="249126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Entregar en punto de servicio del seguro médico el formulario de pre autorización debidamente llenado por el médico tratante, resultados de exámenes e historia clínica </a:t>
          </a:r>
          <a:r>
            <a:rPr lang="es-EC" sz="16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Mínimo con 72 horas de </a:t>
          </a:r>
          <a:r>
            <a:rPr lang="es-EC" sz="2000" b="1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anticipación.  </a:t>
          </a:r>
          <a:endParaRPr lang="es-EC" sz="2000" b="1" u="sng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613" y="887517"/>
        <a:ext cx="2445258" cy="2248035"/>
      </dsp:txXfrm>
    </dsp:sp>
    <dsp:sp modelId="{6612CB73-B26F-4742-B54A-BA345AC48C25}">
      <dsp:nvSpPr>
        <dsp:cNvPr id="0" name=""/>
        <dsp:cNvSpPr/>
      </dsp:nvSpPr>
      <dsp:spPr>
        <a:xfrm>
          <a:off x="3149795" y="701510"/>
          <a:ext cx="2743932" cy="262004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Los médicos auditores de Humana S.A. revisarán la información y de ser necesario podrían solicitar información adicional para la revisión del caso.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Si no se requiere información adicional la autorización será entregada dentro del plazo estipulado.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77695" y="829410"/>
        <a:ext cx="2488132" cy="2364248"/>
      </dsp:txXfrm>
    </dsp:sp>
    <dsp:sp modelId="{A3349653-6A2A-4209-A2A9-FCCFD46BE086}">
      <dsp:nvSpPr>
        <dsp:cNvPr id="0" name=""/>
        <dsp:cNvSpPr/>
      </dsp:nvSpPr>
      <dsp:spPr>
        <a:xfrm>
          <a:off x="6243677" y="1063731"/>
          <a:ext cx="3025802" cy="189560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El colaborador debe acudir a la clínica u hospital de convenio para la realización de la cirugía, presentando la respectiva autorización, la cédula de identidad y el formulario de reclamación firmado y sellado por la compañía. 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6213" y="1156267"/>
        <a:ext cx="2840730" cy="1710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06E88-EDE7-466F-94FC-2D177CFAEFE0}">
      <dsp:nvSpPr>
        <dsp:cNvPr id="0" name=""/>
        <dsp:cNvSpPr/>
      </dsp:nvSpPr>
      <dsp:spPr>
        <a:xfrm>
          <a:off x="0" y="0"/>
          <a:ext cx="1305668" cy="130566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B750CE-3B4C-4033-9D19-AE7E4B98B00F}">
      <dsp:nvSpPr>
        <dsp:cNvPr id="0" name=""/>
        <dsp:cNvSpPr/>
      </dsp:nvSpPr>
      <dsp:spPr>
        <a:xfrm>
          <a:off x="652834" y="0"/>
          <a:ext cx="5062368" cy="13056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Recuerde Siempre: </a:t>
          </a:r>
          <a:r>
            <a:rPr lang="es-EC" sz="2000" kern="1200" dirty="0"/>
            <a:t>En el caso de tener un accidente de tránsito necesariamente se tiene que presentar los primeros $ 3.000 SPPAT.</a:t>
          </a:r>
          <a:endParaRPr lang="es-ES" sz="2000" kern="1200" dirty="0"/>
        </a:p>
      </dsp:txBody>
      <dsp:txXfrm>
        <a:off x="652834" y="0"/>
        <a:ext cx="5062368" cy="1305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A7ACC-6568-4EC9-B0BB-0A6B3F68D4EA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FF28-BCA5-487D-862C-E4C51D0639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323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086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740671-F2A7-4946-BF0A-75B672724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A330A63-7CC5-4445-88B9-1E5893F47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90ECB0A-5D8C-410A-8A0A-0B830822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32A5A0-4062-4658-8271-B6C84779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BAE3D23-D711-4E65-9BAC-5835B381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518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5495F5-3F2A-4D31-B926-AB6BC5FD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78E9AD1-0D66-46E9-9C2A-D5A76CAE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0505256-1F66-45D5-91B1-DB279F62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1B7A776-23A4-4BF3-B9E3-8F63B1A9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6908AD5-AA2E-44C2-80A1-67885226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204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0D3989E9-BD81-44AB-B008-9A9C99A4C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C35725D-6EBA-48A6-9526-B7AD05627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26C8C1D-75B9-456D-B154-FAA8515E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8A4C79-AF7C-49EF-A9C5-3D5507B7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BB0C738-9795-4AD6-9B01-6A0592F5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599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3276" y="389467"/>
            <a:ext cx="9259926" cy="829733"/>
          </a:xfrm>
          <a:prstGeom prst="rect">
            <a:avLst/>
          </a:prstGeom>
        </p:spPr>
        <p:txBody>
          <a:bodyPr vert="horz" lIns="145143" tIns="72571" rIns="145143" bIns="72571" rtlCol="0" anchor="ctr">
            <a:normAutofit/>
          </a:bodyPr>
          <a:lstStyle>
            <a:lvl1pPr algn="l" defTabSz="1451427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C00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939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3276" y="389468"/>
            <a:ext cx="9259926" cy="829733"/>
          </a:xfrm>
          <a:prstGeom prst="rect">
            <a:avLst/>
          </a:prstGeom>
        </p:spPr>
        <p:txBody>
          <a:bodyPr vert="horz" lIns="145143" tIns="72571" rIns="145143" bIns="72571" rtlCol="0" anchor="ctr">
            <a:normAutofit/>
          </a:bodyPr>
          <a:lstStyle>
            <a:lvl1pPr algn="l" defTabSz="1224642" rtl="0" eaLnBrk="1" latinLnBrk="0" hangingPunct="1">
              <a:spcBef>
                <a:spcPct val="0"/>
              </a:spcBef>
              <a:buNone/>
              <a:defRPr sz="2363" b="1" kern="1200">
                <a:solidFill>
                  <a:srgbClr val="C00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A0F71E6-EFAE-154F-980B-AA86CAA73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1244" y="167010"/>
            <a:ext cx="1125711" cy="12798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7CCE161-B9C5-154D-A027-3FAB7BCEB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27"/>
            <a:ext cx="1972800" cy="11113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775AA09-9F2D-754F-8D0F-3DE312E1A3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468800" y="5661596"/>
            <a:ext cx="4723200" cy="11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99A87E-705F-400E-82CE-BDC3C3CA8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11AAB6-6C6E-403A-BCBF-8015C7F18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670E7E7-5832-4CFE-9DC2-EB730544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A7422AC-C512-408C-913D-E6196458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D754D08-BB7D-4C55-B8CB-A4266CE7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0101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D4B6E9-A66D-4CDF-9587-42FEC805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A02B902-8CB9-4109-B48E-7EDB3F1F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1206D75-1E8C-4F69-9C38-327E4A16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CE17E15-C04D-41BD-B0B8-4DD0B6B8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6AED521-1722-4311-B9B4-2E8D0AA0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968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D64A3C7-3ABF-45B9-B1D7-6F8035ED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9EAC5DE-8A0E-45ED-BB6E-6E0744B65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4E3DF46-66CF-461C-B32A-2B32BA3FC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6A1B83A-4E9B-47EB-8392-ED02B5FC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D1FDB90E-A59C-4758-BF74-B7D528CE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2DB78CD-D405-4122-B866-ECB7F3CC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91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B176C2-D5B4-475A-AA45-D22DEBF2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554FC88-C2C2-49D9-BAA2-AAFFFFA21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ADAE6553-295E-4CED-A53C-3603DD937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A5268064-CFC3-4429-A938-85F90ED40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BD868040-C357-48E1-B80F-1AF3A9F6F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30C2A186-5EE0-49C0-BE29-0090774A0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FC1000BC-AD8A-4986-A6DE-9005D5E1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86D38EA-B088-44EF-9727-A5D29239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41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921D6AB-7C41-4594-9280-AE97DF5C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8287DAF2-E90E-410D-9EE9-BBF487C2C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A2A63E4-CD80-47A3-BD8C-4D6AF873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3F9DFE14-1D99-456E-9083-9B6A3EB7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27131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1DA99058-95F6-4A31-8E73-A90976646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EE0CC559-288F-4D21-98AC-6D45C666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5767E46-6378-4E13-9939-396D7E8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651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A2CB77-ED24-4F2A-9C3C-0EAAAD11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E8231BE0-398A-4D49-A940-352C05BE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4D3ABD74-46A2-4166-989D-4974AF75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0115FBF-40C0-4372-95E3-79861160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CFA43581-8D2E-4598-85C0-482197A2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C09C771-B959-4856-A9D2-CAF6209B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420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CF40CD-DA92-44D2-BCC5-032D6AC45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CE8D4EB3-D9FA-4A21-827B-E8C8224BF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F7E5379-31B6-4712-A62D-4B8BA6B80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95F53E9-1004-48C0-9F69-EF292349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D9AE950-67B0-4E2E-A19D-B73E40BC4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42C46AD-6908-4975-AA83-6CE466A5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282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2E22CD5-15B2-4229-9510-A3A4DF75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1269027-37B4-4FAF-B131-ED2B03493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2970408-26FD-485D-8069-48B8ED5E1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EEF89-391D-4870-BDA6-BB39DFA37A91}" type="datetimeFigureOut">
              <a:rPr lang="es-EC" smtClean="0"/>
              <a:t>16/09/2021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ECFDFE9-C994-4D18-A42B-654E53250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0584ABA-8D44-4BEE-B33F-37EACC1BC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AA34-DAB8-4459-8369-0C019FAC5C7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45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ecniseguros-my.sharepoint.com/:u:/g/personal/dzurita_tecniseguros_com_ec/ES26j-gzhZpCpFZECL_vLz8BGM4JlLDQGT94qPhO8i_sJg?e=giEs7q" TargetMode="Externa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niseguros.com.ec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efernandez@tecniseguros.com.ec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4022CC10-8927-4364-8EA4-C719F3DF43FE}"/>
              </a:ext>
            </a:extLst>
          </p:cNvPr>
          <p:cNvSpPr txBox="1"/>
          <p:nvPr/>
        </p:nvSpPr>
        <p:spPr>
          <a:xfrm>
            <a:off x="3987856" y="2921168"/>
            <a:ext cx="4211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dirty="0">
                <a:solidFill>
                  <a:schemeClr val="bg1"/>
                </a:solidFill>
                <a:latin typeface="Avenir Medium" panose="02000603020000020003" pitchFamily="2" charset="0"/>
              </a:rPr>
              <a:t>TÍTULO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7F1CBE4-59A4-4660-9D6C-8BE4DCF5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5595D8C-629D-443A-8568-74DDA62D7F1B}"/>
              </a:ext>
            </a:extLst>
          </p:cNvPr>
          <p:cNvSpPr txBox="1"/>
          <p:nvPr/>
        </p:nvSpPr>
        <p:spPr>
          <a:xfrm>
            <a:off x="2687071" y="1371504"/>
            <a:ext cx="6452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SEGURO DE VIDA</a:t>
            </a:r>
            <a:endParaRPr lang="es-EC" sz="5400" b="1" dirty="0">
              <a:solidFill>
                <a:schemeClr val="bg1"/>
              </a:solidFill>
              <a:latin typeface="HelveticaNeueLT Pro 55 Roman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2906011" y="2151727"/>
            <a:ext cx="63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Vigencia: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01-06-2021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al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31-05-2022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2764343" y="3193560"/>
            <a:ext cx="63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Con el respaldo de: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pic>
        <p:nvPicPr>
          <p:cNvPr id="12" name="Picture 8" descr="http://www.caribbeanjobs.com/Logos/Pan-American-Life-Insurance-Company-139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14" y="4028715"/>
            <a:ext cx="4762500" cy="17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86855" y="1"/>
            <a:ext cx="7193599" cy="998730"/>
          </a:xfrm>
        </p:spPr>
        <p:txBody>
          <a:bodyPr/>
          <a:lstStyle/>
          <a:p>
            <a:r>
              <a:rPr lang="es-EC" dirty="0" smtClean="0"/>
              <a:t>COBERTURA HOSPITALARIA – CIRUGIAS PROGRAMADAS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36578868"/>
              </p:ext>
            </p:extLst>
          </p:nvPr>
        </p:nvGraphicFramePr>
        <p:xfrm>
          <a:off x="1381276" y="1101531"/>
          <a:ext cx="9380842" cy="4023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62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EMERGENCIA MÉDICA POR ACCIDENTE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582" y="1650725"/>
            <a:ext cx="2816501" cy="2508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5136145" y="1283576"/>
            <a:ext cx="604867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2800" dirty="0">
                <a:latin typeface="Calibri" panose="020F0502020204030204" pitchFamily="34" charset="0"/>
              </a:rPr>
              <a:t>Cobertura para emergencias médicas por accidente al 100%, hasta </a:t>
            </a:r>
            <a:r>
              <a:rPr lang="es-EC" altLang="es-EC" sz="2800" dirty="0" smtClean="0">
                <a:latin typeface="Calibri" panose="020F0502020204030204" pitchFamily="34" charset="0"/>
              </a:rPr>
              <a:t>$1,000 </a:t>
            </a:r>
            <a:r>
              <a:rPr lang="es-EC" altLang="es-EC" sz="2800" dirty="0">
                <a:latin typeface="Calibri" panose="020F0502020204030204" pitchFamily="34" charset="0"/>
              </a:rPr>
              <a:t>sin aplicación de deducible.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C" altLang="es-EC" sz="2800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2800" dirty="0">
                <a:latin typeface="Calibri" panose="020F0502020204030204" pitchFamily="34" charset="0"/>
              </a:rPr>
              <a:t>Aplica únicamente para  emergencias ambulatorias, hasta las 48 horas  posteriores al accidente. No aplica crédito. </a:t>
            </a:r>
          </a:p>
        </p:txBody>
      </p:sp>
      <p:graphicFrame>
        <p:nvGraphicFramePr>
          <p:cNvPr id="7" name="5 Diagrama"/>
          <p:cNvGraphicFramePr/>
          <p:nvPr>
            <p:extLst>
              <p:ext uri="{D42A27DB-BD31-4B8C-83A1-F6EECF244321}">
                <p14:modId xmlns:p14="http://schemas.microsoft.com/office/powerpoint/2010/main" val="3445697246"/>
              </p:ext>
            </p:extLst>
          </p:nvPr>
        </p:nvGraphicFramePr>
        <p:xfrm>
          <a:off x="3097493" y="4991164"/>
          <a:ext cx="5715202" cy="1305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92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209159" y="-27471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EMERGENCIAS MÉDICAS EN VIAJES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12" y="1789829"/>
            <a:ext cx="2096542" cy="1570383"/>
          </a:xfrm>
          <a:prstGeom prst="rect">
            <a:avLst/>
          </a:prstGeom>
        </p:spPr>
      </p:pic>
      <p:pic>
        <p:nvPicPr>
          <p:cNvPr id="9" name="Picture 2" descr="http://www.trimac.net/images/24-h-trima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91" y="1812361"/>
            <a:ext cx="1410237" cy="14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200746"/>
              </p:ext>
            </p:extLst>
          </p:nvPr>
        </p:nvGraphicFramePr>
        <p:xfrm>
          <a:off x="5272500" y="1660710"/>
          <a:ext cx="6225625" cy="1950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601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54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888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COBERTURA</a:t>
                      </a:r>
                      <a:endParaRPr lang="es-EC" sz="16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/>
                        <a:t>BENEFICIOS</a:t>
                      </a:r>
                      <a:endParaRPr lang="es-EC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674">
                <a:tc>
                  <a:txBody>
                    <a:bodyPr/>
                    <a:lstStyle/>
                    <a:p>
                      <a:pPr algn="ctr"/>
                      <a:r>
                        <a:rPr lang="es-EC" sz="20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Urgencia médica comprobada por enfermedad o accidente durante viajes al exterior</a:t>
                      </a:r>
                      <a:endParaRPr lang="es-EC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000" dirty="0" smtClean="0"/>
                        <a:t>$100.000</a:t>
                      </a:r>
                      <a:endParaRPr lang="es-EC" sz="20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898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/>
                        <a:t>Deducible</a:t>
                      </a:r>
                      <a:r>
                        <a:rPr lang="es-ES" sz="2000" u="none" strike="noStrike" baseline="0" dirty="0"/>
                        <a:t> anual por persona</a:t>
                      </a:r>
                      <a:endParaRPr lang="es-ES" sz="2000" b="1" i="0" u="sng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 smtClean="0"/>
                        <a:t>$150.00</a:t>
                      </a:r>
                      <a:endParaRPr lang="es-ES" sz="20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242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/>
                        <a:t>  Máximo</a:t>
                      </a:r>
                      <a:r>
                        <a:rPr lang="es-ES" sz="2000" u="none" strike="noStrike" baseline="0" dirty="0"/>
                        <a:t> de días por tipo de habitación</a:t>
                      </a:r>
                      <a:endParaRPr lang="es-ES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baseline="0" dirty="0" smtClean="0">
                          <a:solidFill>
                            <a:schemeClr val="tx1"/>
                          </a:solidFill>
                        </a:rPr>
                        <a:t>30 </a:t>
                      </a:r>
                      <a:r>
                        <a:rPr lang="es-ES" sz="2000" u="none" strike="noStrike" baseline="0" dirty="0">
                          <a:solidFill>
                            <a:schemeClr val="tx1"/>
                          </a:solidFill>
                        </a:rPr>
                        <a:t>días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2243234" y="4373986"/>
            <a:ext cx="2201100" cy="2136479"/>
            <a:chOff x="-58037" y="310514"/>
            <a:chExt cx="2663421" cy="2137757"/>
          </a:xfrm>
        </p:grpSpPr>
        <p:sp>
          <p:nvSpPr>
            <p:cNvPr id="17" name="Cheurón 16"/>
            <p:cNvSpPr/>
            <p:nvPr/>
          </p:nvSpPr>
          <p:spPr>
            <a:xfrm rot="5400000">
              <a:off x="204795" y="47682"/>
              <a:ext cx="2137757" cy="2663421"/>
            </a:xfrm>
            <a:prstGeom prst="chevron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urón 4"/>
            <p:cNvSpPr/>
            <p:nvPr/>
          </p:nvSpPr>
          <p:spPr>
            <a:xfrm>
              <a:off x="-58037" y="310514"/>
              <a:ext cx="2663421" cy="2137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1400" kern="1200" dirty="0" smtClean="0">
                <a:latin typeface="Arial" pitchFamily="34" charset="0"/>
                <a:cs typeface="Arial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latin typeface="Arial" pitchFamily="34" charset="0"/>
                  <a:cs typeface="Arial" pitchFamily="34" charset="0"/>
                </a:rPr>
                <a:t>IMPORTANTE</a:t>
              </a:r>
              <a:endParaRPr lang="es-EC" sz="20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4837521" y="4232699"/>
            <a:ext cx="7095584" cy="2004033"/>
            <a:chOff x="2489312" y="288026"/>
            <a:chExt cx="8585947" cy="2005232"/>
          </a:xfrm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5779670" y="-3002332"/>
              <a:ext cx="2005232" cy="8585947"/>
            </a:xfrm>
            <a:prstGeom prst="round2Same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6"/>
            <p:cNvSpPr/>
            <p:nvPr/>
          </p:nvSpPr>
          <p:spPr>
            <a:xfrm>
              <a:off x="2489313" y="385912"/>
              <a:ext cx="8488060" cy="18094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3970" rIns="13970" bIns="13970" numCol="1" spcCol="1270" anchor="ctr" anchorCtr="0">
              <a:noAutofit/>
            </a:bodyPr>
            <a:lstStyle/>
            <a:p>
              <a:pPr marL="228600" lvl="1" indent="-22860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2200" kern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Se debe notificar la salida del país con un previo de 72 horas para la emisión del certificado de viaje.</a:t>
              </a:r>
              <a:endParaRPr lang="es-EC" sz="2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1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</a:rPr>
              <a:t>AMBULANCIA Y MÉDICO A DOMICILIO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</a:endParaRPr>
          </a:p>
        </p:txBody>
      </p:sp>
      <p:sp>
        <p:nvSpPr>
          <p:cNvPr id="12" name="42 CuadroTexto"/>
          <p:cNvSpPr txBox="1"/>
          <p:nvPr/>
        </p:nvSpPr>
        <p:spPr>
          <a:xfrm>
            <a:off x="3182901" y="1210578"/>
            <a:ext cx="173284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sym typeface="Helvetica Light"/>
              </a:rPr>
              <a:t>1800-HUMANA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sym typeface="Helvetica Light"/>
            </a:endParaRPr>
          </a:p>
        </p:txBody>
      </p:sp>
      <p:sp>
        <p:nvSpPr>
          <p:cNvPr id="13" name="43 Rectángulo"/>
          <p:cNvSpPr/>
          <p:nvPr/>
        </p:nvSpPr>
        <p:spPr>
          <a:xfrm>
            <a:off x="5741613" y="876348"/>
            <a:ext cx="4037470" cy="111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latinLnBrk="1" hangingPunct="0"/>
            <a:r>
              <a:rPr lang="es-ES" sz="2000" b="1" dirty="0">
                <a:sym typeface="Helvetica Light"/>
              </a:rPr>
              <a:t>PBX:</a:t>
            </a:r>
          </a:p>
          <a:p>
            <a:pPr marL="0" lvl="1" algn="ctr" defTabSz="584200" latinLnBrk="1" hangingPunct="0"/>
            <a:r>
              <a:rPr lang="es-ES" sz="2000" dirty="0">
                <a:sym typeface="Helvetica Light"/>
              </a:rPr>
              <a:t>QUITO: (02</a:t>
            </a:r>
            <a:r>
              <a:rPr lang="es-ES" sz="2000" dirty="0" smtClean="0">
                <a:sym typeface="Helvetica Light"/>
              </a:rPr>
              <a:t>)</a:t>
            </a:r>
            <a:r>
              <a:rPr lang="es-EC" altLang="es-EC" sz="26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altLang="es-EC" dirty="0">
                <a:latin typeface="Arial" panose="020B0604020202020204" pitchFamily="34" charset="0"/>
                <a:cs typeface="Arial" panose="020B0604020202020204" pitchFamily="34" charset="0"/>
              </a:rPr>
              <a:t>3987800</a:t>
            </a:r>
          </a:p>
          <a:p>
            <a:pPr algn="ctr" defTabSz="584200" latinLnBrk="1" hangingPunct="0"/>
            <a:endParaRPr lang="es-ES" sz="2000" dirty="0">
              <a:sym typeface="Helvetica Ligh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841" y="3970880"/>
            <a:ext cx="3080800" cy="215443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2438"/>
          <a:stretch/>
        </p:blipFill>
        <p:spPr bwMode="auto">
          <a:xfrm>
            <a:off x="3414722" y="2364220"/>
            <a:ext cx="4653782" cy="123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503187" y="2605169"/>
            <a:ext cx="240834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FEE: $10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41469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94B3E26-6E41-4A2D-A3CF-B7A45C98E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0CCB6F6-63FF-470F-B6CA-43118846BE58}"/>
              </a:ext>
            </a:extLst>
          </p:cNvPr>
          <p:cNvSpPr txBox="1"/>
          <p:nvPr/>
        </p:nvSpPr>
        <p:spPr>
          <a:xfrm>
            <a:off x="394952" y="1184350"/>
            <a:ext cx="11797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SEGURO DE </a:t>
            </a:r>
            <a:r>
              <a:rPr lang="es-EC" sz="5400" b="1" dirty="0" smtClean="0">
                <a:solidFill>
                  <a:schemeClr val="bg1"/>
                </a:solidFill>
              </a:rPr>
              <a:t>GASTOS MÉDICOS MAYORES</a:t>
            </a:r>
            <a:endParaRPr lang="es-EC" sz="54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2910945" y="2055226"/>
            <a:ext cx="63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Vigencia: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01-06-2021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al </a:t>
            </a:r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31-05-2022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788" y="4136715"/>
            <a:ext cx="2916152" cy="172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2764343" y="3292030"/>
            <a:ext cx="63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Con el respaldo de: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093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102530" y="185531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 smtClean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GASTOS MÉDICOS MAYORES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392772"/>
              </p:ext>
            </p:extLst>
          </p:nvPr>
        </p:nvGraphicFramePr>
        <p:xfrm>
          <a:off x="1313645" y="1237265"/>
          <a:ext cx="8871346" cy="475141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266953"/>
                <a:gridCol w="1604393"/>
              </a:tblGrid>
              <a:tr h="854195">
                <a:tc>
                  <a:txBody>
                    <a:bodyPr/>
                    <a:lstStyle/>
                    <a:p>
                      <a:pPr algn="ctr" fontAlgn="b"/>
                      <a:r>
                        <a:rPr lang="es-EC" sz="23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BENEFICIOS</a:t>
                      </a:r>
                      <a:endParaRPr lang="es-EC" sz="23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300" b="1" u="sng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GENERAL</a:t>
                      </a:r>
                      <a:endParaRPr lang="es-EC" sz="2300" b="1" i="0" u="sng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33826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por incapacidad</a:t>
                      </a:r>
                      <a:endParaRPr lang="es-EC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$500,000.00 </a:t>
                      </a:r>
                      <a:endParaRPr lang="es-EC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1204291">
                <a:tc>
                  <a:txBody>
                    <a:bodyPr/>
                    <a:lstStyle/>
                    <a:p>
                      <a:endParaRPr lang="es-EC" sz="1800" u="none" strike="noStrik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Límite Máximo para Condiciones Preexistentes por Afiliado y/o Dependiente declaras o no </a:t>
                      </a:r>
                      <a:r>
                        <a:rPr lang="es-EC" sz="29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$1.000</a:t>
                      </a:r>
                      <a:endParaRPr lang="es-EC" sz="18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66993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Cuarto y alimento diario, luego de aplicado el deducible, máximo</a:t>
                      </a:r>
                      <a:r>
                        <a:rPr lang="es-EC" sz="180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240 días</a:t>
                      </a:r>
                      <a:endParaRPr lang="es-EC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endParaRPr lang="es-EC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66993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de cuidados intensivos diario, luego de aplicado el deducible, máximo</a:t>
                      </a:r>
                      <a:r>
                        <a:rPr lang="es-EC" sz="180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240 días</a:t>
                      </a:r>
                      <a:endParaRPr lang="es-EC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s-EC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33826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Deducible por </a:t>
                      </a:r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incapacidad por </a:t>
                      </a:r>
                      <a:r>
                        <a:rPr lang="es-EC" sz="1800" u="none" strike="noStrike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afiliado</a:t>
                      </a: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$ 5,000  </a:t>
                      </a:r>
                      <a:endParaRPr lang="es-EC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338264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Maternidad luego de aplicado el deducible</a:t>
                      </a:r>
                      <a:endParaRPr lang="es-EC" sz="18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lang="es-EC" sz="18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  <a:tr h="338264">
                <a:tc>
                  <a:txBody>
                    <a:bodyPr/>
                    <a:lstStyle/>
                    <a:p>
                      <a:pPr marL="0" marR="0" indent="0" algn="l" defTabSz="145142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Complicaciones</a:t>
                      </a:r>
                      <a:r>
                        <a:rPr lang="es-EC" sz="1800" u="none" strike="noStrik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maternidad, </a:t>
                      </a:r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luego de aplicado el deducible</a:t>
                      </a:r>
                    </a:p>
                  </a:txBody>
                  <a:tcPr marL="5454" marR="5454" marT="545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lang="es-EC" sz="180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54" marR="5454" marT="545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1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¿CÓMO PRESENTAR REEMBOLSOS?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11 CuadroTexto"/>
          <p:cNvSpPr txBox="1"/>
          <p:nvPr/>
        </p:nvSpPr>
        <p:spPr>
          <a:xfrm>
            <a:off x="481843" y="1256804"/>
            <a:ext cx="112332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9E0000"/>
              </a:buClr>
              <a:buFont typeface="Arial" charset="0"/>
              <a:buNone/>
            </a:pPr>
            <a:r>
              <a:rPr lang="es-EC" sz="2000" u="sng" dirty="0"/>
              <a:t>Se debe presentar los siguientes documentos:</a:t>
            </a:r>
          </a:p>
          <a:p>
            <a:pPr marL="342900" indent="-342900" algn="ctr">
              <a:spcBef>
                <a:spcPct val="20000"/>
              </a:spcBef>
              <a:buClr>
                <a:srgbClr val="9E0000"/>
              </a:buClr>
              <a:buFont typeface="Arial" charset="0"/>
              <a:buNone/>
            </a:pPr>
            <a:endParaRPr lang="es-EC" sz="2000" u="sng" dirty="0"/>
          </a:p>
          <a:p>
            <a:pPr marL="722313" lvl="1" indent="-265113" algn="just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Formulario de reclamación </a:t>
            </a:r>
            <a:r>
              <a:rPr lang="es-EC" sz="2000" b="1" dirty="0"/>
              <a:t>firmado y sellado </a:t>
            </a:r>
            <a:r>
              <a:rPr lang="es-EC" sz="2000" dirty="0"/>
              <a:t>por el médico tratante.</a:t>
            </a:r>
          </a:p>
          <a:p>
            <a:pPr marL="722313" lvl="1" indent="-265113" algn="just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Facturas originales de médicos, medicinas y exámenes de laboratorio.</a:t>
            </a:r>
          </a:p>
          <a:p>
            <a:pPr marL="722313" lvl="1" indent="-265113" algn="just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Orden para medicinas y solicitud de exámenes.</a:t>
            </a:r>
          </a:p>
          <a:p>
            <a:pPr marL="722313" lvl="1" indent="-265113" algn="just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Copia de resultado de exámenes.</a:t>
            </a:r>
          </a:p>
          <a:p>
            <a:pPr marL="722313" lvl="1" indent="-265113" algn="just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Desglose de facturas con costos unitarios por procedimiento o por examen realizado.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178" y="4691410"/>
            <a:ext cx="252412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FACTURA ELECTRÓNICA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11 CuadroTexto"/>
          <p:cNvSpPr txBox="1"/>
          <p:nvPr/>
        </p:nvSpPr>
        <p:spPr>
          <a:xfrm>
            <a:off x="4726546" y="1532586"/>
            <a:ext cx="71434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1451427">
              <a:spcBef>
                <a:spcPct val="20000"/>
              </a:spcBef>
              <a:buClr>
                <a:srgbClr val="9E0000"/>
              </a:buClr>
              <a:buFont typeface="Arial" charset="0"/>
              <a:buNone/>
            </a:pPr>
            <a:endParaRPr lang="es-EC" sz="2000" u="sng" dirty="0"/>
          </a:p>
          <a:p>
            <a:pPr marL="722313" lvl="1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Para que su reembolso se pueda hacerse efectivo, es importante presentar el RIDE,  (factura electrónica), que son enviados a sus correos personales, en los siguientes establecimientos:</a:t>
            </a:r>
          </a:p>
          <a:p>
            <a:pPr marL="1448026" lvl="2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Farmacias</a:t>
            </a:r>
          </a:p>
          <a:p>
            <a:pPr marL="1448026" lvl="2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Hospitales</a:t>
            </a:r>
          </a:p>
          <a:p>
            <a:pPr marL="1448026" lvl="2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Laboratorios Clínicos</a:t>
            </a:r>
          </a:p>
          <a:p>
            <a:pPr marL="1448026" lvl="2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  <a:buFont typeface="Arial" charset="0"/>
              <a:buChar char="•"/>
            </a:pPr>
            <a:r>
              <a:rPr lang="es-EC" sz="2000" dirty="0"/>
              <a:t>Centros de Imagen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23840"/>
          <a:stretch/>
        </p:blipFill>
        <p:spPr>
          <a:xfrm>
            <a:off x="689835" y="1472524"/>
            <a:ext cx="4216488" cy="47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167425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FORMULARIO DE REEMBOLSO DE GASTOS MÉDICOS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9D6D6C5-3B4B-4139-B658-797B443BA36D}"/>
              </a:ext>
            </a:extLst>
          </p:cNvPr>
          <p:cNvSpPr txBox="1"/>
          <p:nvPr/>
        </p:nvSpPr>
        <p:spPr>
          <a:xfrm>
            <a:off x="8461357" y="3290004"/>
            <a:ext cx="2646298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dk1"/>
                </a:solidFill>
              </a:rPr>
              <a:t>FORMULARIO DE RECLAMACIÓN Y ALCANCE</a:t>
            </a:r>
            <a:endParaRPr lang="es-EC" sz="1600" b="1" dirty="0">
              <a:solidFill>
                <a:schemeClr val="dk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67" y="997158"/>
            <a:ext cx="4032470" cy="53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DESGLOCE DE VALORES UNITARIOS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1087" y="1149446"/>
            <a:ext cx="1332148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 eaLnBrk="0" hangingPunct="0">
              <a:buClr>
                <a:srgbClr val="C0504D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>
                <a:cs typeface="Arial" pitchFamily="34" charset="0"/>
              </a:rPr>
              <a:t>Facturas desglosadas con</a:t>
            </a:r>
            <a:r>
              <a:rPr lang="en-GB" sz="2000" dirty="0">
                <a:cs typeface="Arial" pitchFamily="34" charset="0"/>
              </a:rPr>
              <a:t> </a:t>
            </a:r>
            <a:r>
              <a:rPr lang="es-EC" sz="2000" dirty="0">
                <a:cs typeface="Arial" pitchFamily="34" charset="0"/>
              </a:rPr>
              <a:t>costos unitarios por</a:t>
            </a:r>
            <a:r>
              <a:rPr lang="en-GB" sz="2000" dirty="0">
                <a:cs typeface="Arial" pitchFamily="34" charset="0"/>
              </a:rPr>
              <a:t> </a:t>
            </a:r>
            <a:r>
              <a:rPr lang="es-EC" sz="2000" dirty="0">
                <a:cs typeface="Arial" pitchFamily="34" charset="0"/>
              </a:rPr>
              <a:t>procedimiento, medicinas o examen realizado</a:t>
            </a:r>
            <a:r>
              <a:rPr lang="en-GB" sz="2000" dirty="0">
                <a:cs typeface="Arial" pitchFamily="34" charset="0"/>
              </a:rPr>
              <a:t>.</a:t>
            </a:r>
          </a:p>
        </p:txBody>
      </p:sp>
      <p:pic>
        <p:nvPicPr>
          <p:cNvPr id="5" name="Picture 2" descr="C:\Users\ahidalgo.KOALA\Pictures\factura laboratori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1174007" y="1834353"/>
            <a:ext cx="4005793" cy="4625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C:\Users\ahidalgo.KOALA\Pictures\factura laboratori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 l="56918" r="1949" b="78824"/>
          <a:stretch>
            <a:fillRect/>
          </a:stretch>
        </p:blipFill>
        <p:spPr bwMode="auto">
          <a:xfrm rot="-60000">
            <a:off x="6365002" y="1888764"/>
            <a:ext cx="1995488" cy="130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 descr="C:\Users\ahidalgo.KOALA\Pictures\factura laboratori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 l="3212" t="21010" r="2728" b="68669"/>
          <a:stretch>
            <a:fillRect/>
          </a:stretch>
        </p:blipFill>
        <p:spPr bwMode="auto">
          <a:xfrm rot="-60000">
            <a:off x="6359067" y="3664308"/>
            <a:ext cx="4640262" cy="642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C:\Users\ahidalgo.KOALA\Pictures\factura laboratori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 t="31058" b="55640"/>
          <a:stretch>
            <a:fillRect/>
          </a:stretch>
        </p:blipFill>
        <p:spPr bwMode="auto">
          <a:xfrm rot="-60000">
            <a:off x="6360272" y="4824389"/>
            <a:ext cx="4638675" cy="781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54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1364BC4-EC60-4349-9D33-E0001B0EA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graphicFrame>
        <p:nvGraphicFramePr>
          <p:cNvPr id="6" name="6 Marcador de contenid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195363"/>
              </p:ext>
            </p:extLst>
          </p:nvPr>
        </p:nvGraphicFramePr>
        <p:xfrm>
          <a:off x="1462463" y="372284"/>
          <a:ext cx="9355790" cy="76009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9355790"/>
              </a:tblGrid>
              <a:tr h="746012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Tx/>
                        <a:buFont typeface="Verdana" pitchFamily="34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EC" sz="4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Arial" pitchFamily="34" charset="0"/>
                        </a:rPr>
                        <a:t>El seguro de vida para el titular</a:t>
                      </a:r>
                      <a:endParaRPr kumimoji="0" lang="es-EC" sz="4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135467" marR="135467" marT="67627" marB="67627" anchor="ctr" horzOverflow="overflow"/>
                </a:tc>
              </a:tr>
            </a:tbl>
          </a:graphicData>
        </a:graphic>
      </p:graphicFrame>
      <p:graphicFrame>
        <p:nvGraphicFramePr>
          <p:cNvPr id="8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010331"/>
              </p:ext>
            </p:extLst>
          </p:nvPr>
        </p:nvGraphicFramePr>
        <p:xfrm>
          <a:off x="2268073" y="1591982"/>
          <a:ext cx="7803207" cy="4066790"/>
        </p:xfrm>
        <a:graphic>
          <a:graphicData uri="http://schemas.openxmlformats.org/drawingml/2006/table">
            <a:tbl>
              <a:tblPr/>
              <a:tblGrid>
                <a:gridCol w="5242764"/>
                <a:gridCol w="2560443"/>
              </a:tblGrid>
              <a:tr h="36605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3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COBERTURA </a:t>
                      </a:r>
                    </a:p>
                  </a:txBody>
                  <a:tcPr marL="14111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9266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3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Muerte por cualquier causa </a:t>
                      </a:r>
                    </a:p>
                  </a:txBody>
                  <a:tcPr marL="127000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C" sz="3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</a:t>
                      </a:r>
                      <a:r>
                        <a:rPr lang="es-EC" sz="3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10.000</a:t>
                      </a:r>
                      <a:endParaRPr lang="es-EC" sz="3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4111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</a:tr>
              <a:tr h="8889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3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Muerte y/o desmembración accidental </a:t>
                      </a:r>
                    </a:p>
                  </a:txBody>
                  <a:tcPr marL="127000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8898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3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Incapacidad total y permanente </a:t>
                      </a:r>
                    </a:p>
                  </a:txBody>
                  <a:tcPr marL="127000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1853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3000" b="0" i="0" u="none" strike="noStrike" dirty="0">
                          <a:solidFill>
                            <a:srgbClr val="262626"/>
                          </a:solidFill>
                          <a:latin typeface="Calibri"/>
                        </a:rPr>
                        <a:t>Beneficio anticipado por enfermedad Terminal </a:t>
                      </a:r>
                    </a:p>
                  </a:txBody>
                  <a:tcPr marL="127000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3000" b="0" i="0" u="none" strike="noStrike" dirty="0" smtClean="0">
                          <a:solidFill>
                            <a:srgbClr val="262626"/>
                          </a:solidFill>
                          <a:latin typeface="Calibri"/>
                        </a:rPr>
                        <a:t>50%</a:t>
                      </a:r>
                      <a:endParaRPr lang="es-EC" sz="3000" b="0" i="0" u="none" strike="noStrike" dirty="0">
                        <a:solidFill>
                          <a:srgbClr val="262626"/>
                        </a:solidFill>
                        <a:latin typeface="Calibri"/>
                      </a:endParaRPr>
                    </a:p>
                  </a:txBody>
                  <a:tcPr marL="14111" marR="14111" marT="141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6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127914" y="290704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PRESENTACIÓN DE REEMBOLSOS POR EMERGENCIA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11 CuadroTexto"/>
          <p:cNvSpPr txBox="1"/>
          <p:nvPr/>
        </p:nvSpPr>
        <p:spPr>
          <a:xfrm>
            <a:off x="-211515" y="1411141"/>
            <a:ext cx="12158816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2313" lvl="1" indent="-265113" algn="just" defTabSz="1451427" eaLnBrk="0" hangingPunct="0">
              <a:lnSpc>
                <a:spcPct val="150000"/>
              </a:lnSpc>
              <a:buClr>
                <a:srgbClr val="800000"/>
              </a:buClr>
              <a:buSzPct val="100000"/>
            </a:pPr>
            <a:r>
              <a:rPr lang="es-EC" sz="2000" dirty="0"/>
              <a:t>	En caso de atenciones por emergencia solicitar a la clínica u hospital la hoja de emergencia y el desglose de la factura que se presenta para el reembolso.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2592" y="2379098"/>
            <a:ext cx="511175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854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203647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203647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PRESENTACIÓN DE REEMBOLSOS HOSPITALARIOS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10 Rectángulo"/>
          <p:cNvSpPr/>
          <p:nvPr/>
        </p:nvSpPr>
        <p:spPr>
          <a:xfrm>
            <a:off x="587347" y="1237026"/>
            <a:ext cx="102637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eaLnBrk="0" hangingPunct="0">
              <a:buClr>
                <a:srgbClr val="C0504D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En caso de que </a:t>
            </a:r>
            <a:r>
              <a:rPr lang="es-EC" sz="2000" b="1" dirty="0"/>
              <a:t>no se coordine el crédito hospitalario</a:t>
            </a:r>
            <a:r>
              <a:rPr lang="es-EC" sz="2000" dirty="0"/>
              <a:t>, enviar vía reembolso lo siguiente: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C" sz="2000" dirty="0"/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Formulario de reclamación lleno, con el diagnóstico definitivo.</a:t>
            </a:r>
            <a:endParaRPr lang="en-GB" sz="2000" dirty="0"/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Facturas originales de médicos, medicinas y exámenes de laboratorio.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Orden para medicinas y solicitud de exámenes.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Copia de resultado de exámenes.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Desglose de facturas con costos unitarios por procedimiento, medicamento o por examen realizado.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Copia de la historia clínica.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Copia de la epicrisis.</a:t>
            </a:r>
          </a:p>
          <a:p>
            <a:pPr algn="just" defTabSz="449263" eaLnBrk="0" hangingPunct="0">
              <a:buClr>
                <a:srgbClr val="C0504D"/>
              </a:buClr>
              <a:buSzPct val="100000"/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C" sz="2000" dirty="0"/>
              <a:t>Copia del protocolo operatorio.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004" y="4734594"/>
            <a:ext cx="3481202" cy="199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831700" y="-218844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 smtClean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ENVÍO DE REEMBOLSOS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0796" y="700098"/>
            <a:ext cx="1034173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dirty="0" smtClean="0"/>
              <a:t>Todos los documentos antes mencionados deben ser enviados en el siguiente formato, al correo del Ejecutivo Comercial: </a:t>
            </a:r>
          </a:p>
          <a:p>
            <a:pPr lvl="0"/>
            <a:r>
              <a:rPr lang="es-ES" dirty="0"/>
              <a:t>	</a:t>
            </a:r>
            <a:r>
              <a:rPr lang="es-ES" dirty="0" smtClean="0"/>
              <a:t>			</a:t>
            </a:r>
            <a:r>
              <a:rPr lang="es-ES" sz="2000" b="1" dirty="0" smtClean="0"/>
              <a:t>Jonathan Fernández </a:t>
            </a:r>
          </a:p>
          <a:p>
            <a:pPr lvl="0" algn="ctr"/>
            <a:r>
              <a:rPr lang="es-ES" dirty="0" smtClean="0"/>
              <a:t>jefernandez@Tecniseguros.com.ec</a:t>
            </a:r>
          </a:p>
          <a:p>
            <a:pPr lvl="0"/>
            <a:endParaRPr lang="es-EC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 smtClean="0"/>
              <a:t>En </a:t>
            </a:r>
            <a:r>
              <a:rPr lang="es-EC" dirty="0"/>
              <a:t>un solo documento adjunto por cada paciente que presenta el reembolso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Formato PDF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dirty="0"/>
              <a:t>A blanco y </a:t>
            </a:r>
            <a:r>
              <a:rPr lang="es-EC" dirty="0" smtClean="0"/>
              <a:t>negro</a:t>
            </a:r>
          </a:p>
          <a:p>
            <a:pPr lvl="0"/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/>
              <a:t>Sugerimos la siguiente </a:t>
            </a:r>
            <a:r>
              <a:rPr lang="es-EC" dirty="0" smtClean="0"/>
              <a:t>aplicación para Smartphone </a:t>
            </a:r>
            <a:r>
              <a:rPr lang="es-EC" dirty="0"/>
              <a:t>para escanear los documentos:</a:t>
            </a:r>
          </a:p>
          <a:p>
            <a:pPr lvl="0"/>
            <a:endParaRPr lang="es-ES" dirty="0" smtClean="0"/>
          </a:p>
          <a:p>
            <a:pPr lvl="0"/>
            <a:endParaRPr lang="es-ES" dirty="0"/>
          </a:p>
          <a:p>
            <a:pPr lvl="0"/>
            <a:endParaRPr lang="es-EC" dirty="0"/>
          </a:p>
          <a:p>
            <a:endParaRPr lang="es-EC" dirty="0"/>
          </a:p>
        </p:txBody>
      </p:sp>
      <p:pic>
        <p:nvPicPr>
          <p:cNvPr id="11" name="Imagen 10" descr="cid:image002.jpg@01D719B6.48A9AA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8" y="3737415"/>
            <a:ext cx="2079937" cy="11040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167426" y="4806823"/>
            <a:ext cx="9298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Sugerimos </a:t>
            </a:r>
            <a:r>
              <a:rPr lang="es-EC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siguiente página para </a:t>
            </a:r>
            <a:r>
              <a:rPr lang="es-EC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unificar los documentos en un solo adjunto:</a:t>
            </a:r>
            <a:endParaRPr lang="es-EC" dirty="0"/>
          </a:p>
        </p:txBody>
      </p:sp>
      <p:pic>
        <p:nvPicPr>
          <p:cNvPr id="13" name="Imagen 12" descr="cid:image003.jpg@01D719B6.48A9AA6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5747" r="11655" b="18241"/>
          <a:stretch/>
        </p:blipFill>
        <p:spPr bwMode="auto">
          <a:xfrm>
            <a:off x="741798" y="5199429"/>
            <a:ext cx="2395470" cy="1378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4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EC06641-65F0-473C-BA0B-8173C1CA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93808C0-3F1A-4B3A-A9B1-5FF485E685C5}"/>
              </a:ext>
            </a:extLst>
          </p:cNvPr>
          <p:cNvSpPr txBox="1"/>
          <p:nvPr/>
        </p:nvSpPr>
        <p:spPr>
          <a:xfrm>
            <a:off x="2976494" y="2286085"/>
            <a:ext cx="5922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6000" b="1" dirty="0">
                <a:solidFill>
                  <a:schemeClr val="bg1"/>
                </a:solidFill>
                <a:latin typeface="HelveticaNeueLT Pro 55 Roman" panose="020B0604020202020204" pitchFamily="34" charset="0"/>
              </a:rPr>
              <a:t>VALORES AGREGADOS</a:t>
            </a:r>
          </a:p>
        </p:txBody>
      </p:sp>
    </p:spTree>
    <p:extLst>
      <p:ext uri="{BB962C8B-B14F-4D97-AF65-F5344CB8AC3E}">
        <p14:creationId xmlns:p14="http://schemas.microsoft.com/office/powerpoint/2010/main" val="12792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1" y="0"/>
            <a:ext cx="1218635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55"/>
          <p:cNvSpPr txBox="1"/>
          <p:nvPr/>
        </p:nvSpPr>
        <p:spPr>
          <a:xfrm>
            <a:off x="654650" y="2606625"/>
            <a:ext cx="7852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El bróker más grande del mundo y líder en correduría de seguros.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Lo que nos permite brindar a nuestros clientes una visión de las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mejores prácticas en la gestión de riesgos a nivel mundial.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8" name="Google Shape;648;p55"/>
          <p:cNvSpPr txBox="1"/>
          <p:nvPr/>
        </p:nvSpPr>
        <p:spPr>
          <a:xfrm>
            <a:off x="654650" y="3670975"/>
            <a:ext cx="75408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·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Guy Carpenter | Riesgos y correduría de reaseguro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·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Mercer | Consultoría de recursos humanos y servicios relacionados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·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Oliver Wyman | Consultoría de estrategia y gestión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49" name="Google Shape;649;p55"/>
          <p:cNvSpPr txBox="1"/>
          <p:nvPr/>
        </p:nvSpPr>
        <p:spPr>
          <a:xfrm>
            <a:off x="1026200" y="5147025"/>
            <a:ext cx="71091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Contamos con una póliza de Responsabilidad Civil de Errores u Omisiones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1300" b="0" i="0" u="none" strike="noStrike" kern="1200" cap="none" spc="0" normalizeH="0" baseline="0" noProof="0" dirty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por $2,000.000 sin haber hecho uso de la misma, desde su emisión en 1998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8DFDF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.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8DFDF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50" name="Google Shape;650;p55"/>
          <p:cNvSpPr txBox="1"/>
          <p:nvPr/>
        </p:nvSpPr>
        <p:spPr>
          <a:xfrm>
            <a:off x="945850" y="4785525"/>
            <a:ext cx="57837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C326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PÓLIZA DE RESPONSABILIDAD CIVIL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1C326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51" name="Google Shape;651;p55"/>
          <p:cNvSpPr txBox="1"/>
          <p:nvPr/>
        </p:nvSpPr>
        <p:spPr>
          <a:xfrm>
            <a:off x="724925" y="1291250"/>
            <a:ext cx="72294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s-EC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Somos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kumimoji="0" lang="es-EC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corresponsales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52" name="Google Shape;65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925" y="1918646"/>
            <a:ext cx="2739550" cy="5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8400" y="269643"/>
            <a:ext cx="1980655" cy="8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127914" y="-256317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APLICATIVO TECNIMOVIL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00B8AC"/>
              </a:solidFill>
              <a:effectLst/>
              <a:uLnTx/>
              <a:uFillTx/>
              <a:latin typeface="HelveticaNeueLT Pro 55 Roman" panose="020B0604020202020204" pitchFamily="34" charset="0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46" y="850005"/>
            <a:ext cx="5455813" cy="43530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382" y="5671275"/>
            <a:ext cx="2152650" cy="990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39" y="5550891"/>
            <a:ext cx="1115658" cy="111098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804597" y="2047741"/>
            <a:ext cx="3631842" cy="31393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Si se encuentra fuera del país, puede descargar nuestro aplicativo a través del siguiente link, disponible para dispositivos Android:</a:t>
            </a:r>
          </a:p>
          <a:p>
            <a:endParaRPr lang="es-ES" dirty="0"/>
          </a:p>
          <a:p>
            <a:r>
              <a:rPr lang="es-EC" u="sng" dirty="0">
                <a:hlinkClick r:id="rId6"/>
              </a:rPr>
              <a:t>https://tecniseguros-my.sharepoint.com/:u:/g/personal/dzurita_tecniseguros_com_ec/ES26j-gzhZpCpFZECL_vLz8BGM4JlLDQGT94qPhO8i_sJg?e=giEs7q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82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-256317"/>
            <a:ext cx="12187066" cy="68580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127914" y="-256317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BENEFICIOS TECNISEGUROS MÉDICO EN LÍNEA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srgbClr val="00B8AC"/>
              </a:solidFill>
              <a:effectLst/>
              <a:uLnTx/>
              <a:uFillTx/>
              <a:latin typeface="HelveticaNeueLT Pro 55 Roman" panose="020B0604020202020204" pitchFamily="34" charset="0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143DDB66-57AF-40F6-B6FA-5A9980D20BC8}"/>
              </a:ext>
            </a:extLst>
          </p:cNvPr>
          <p:cNvSpPr txBox="1"/>
          <p:nvPr/>
        </p:nvSpPr>
        <p:spPr>
          <a:xfrm>
            <a:off x="5565334" y="1033984"/>
            <a:ext cx="6409386" cy="406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TECNISEGUROS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pone a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disposición el </a:t>
            </a:r>
            <a:r>
              <a:rPr kumimoji="0" lang="es-MX" sz="16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beneficio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exclusivo de </a:t>
            </a:r>
            <a:r>
              <a:rPr kumimoji="0" lang="es-MX" sz="1600" b="0" i="0" u="none" strike="noStrike" kern="1200" cap="none" spc="-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“Doctor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en </a:t>
            </a:r>
            <a:r>
              <a:rPr kumimoji="0" lang="es-MX" sz="1600" b="0" i="0" u="none" strike="noStrike" kern="1200" cap="none" spc="-7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Línea”,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en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el cual los usuarios podrán 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tener acceso a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una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atención médica primaria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las </a:t>
            </a:r>
            <a:r>
              <a:rPr kumimoji="0" lang="es-MX" sz="1600" b="0" i="0" u="none" strike="noStrike" kern="1200" cap="none" spc="3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24 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horas del día </a:t>
            </a:r>
            <a:r>
              <a:rPr kumimoji="0" lang="es-MX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y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desde cualquier lugar en </a:t>
            </a:r>
            <a:r>
              <a:rPr kumimoji="0" lang="es-MX" sz="16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el </a:t>
            </a:r>
            <a:r>
              <a:rPr kumimoji="0" lang="es-MX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que se  encuentren.</a:t>
            </a:r>
          </a:p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rlito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Algunos beneficios de este servicio son: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Ahorro en tiempo de traslados hacia los centros médicos por parte de los usuarios (titulares y dependientes). 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Ahorro en valor de la consulta para los colaboradores. 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Ahorro del valor de consulta para siniestralidad de la póliza. 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C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En </a:t>
            </a:r>
            <a:r>
              <a:rPr kumimoji="0" lang="es-EC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caso de que </a:t>
            </a:r>
            <a:r>
              <a:rPr kumimoji="0" lang="es-EC" sz="1600" b="0" i="0" u="none" strike="noStrike" kern="1200" cap="none" spc="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se  </a:t>
            </a:r>
            <a:r>
              <a:rPr kumimoji="0" lang="es-EC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deriven </a:t>
            </a:r>
            <a:r>
              <a:rPr kumimoji="0" lang="es-EC" sz="16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medicamentos, recibirá </a:t>
            </a:r>
            <a:r>
              <a:rPr kumimoji="0" lang="es-EC" sz="1600" b="0" i="0" u="none" strike="noStrike" kern="1200" cap="none" spc="1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su receta de manera  electrónica.</a:t>
            </a:r>
            <a:endParaRPr kumimoji="0" lang="es-EC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rlito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Disminución en la frecuencia de consultas médicas ambulatorias.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Disminución de auto medicación.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>
                  <a:lumMod val="50000"/>
                </a:srgbClr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ES_tradnl" sz="16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El costo de este beneficio es cubierto 100% por Tecniseguros.</a:t>
            </a:r>
            <a:endParaRPr kumimoji="0" lang="es-ES_tradnl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4C191B4-3D69-494E-8563-47F5663FB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4" t="679"/>
          <a:stretch/>
        </p:blipFill>
        <p:spPr>
          <a:xfrm>
            <a:off x="571720" y="1033984"/>
            <a:ext cx="4315377" cy="300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4C191B4-3D69-494E-8563-47F5663FB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99" r="67010" b="22304"/>
          <a:stretch/>
        </p:blipFill>
        <p:spPr>
          <a:xfrm>
            <a:off x="1363492" y="4266241"/>
            <a:ext cx="2843284" cy="190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4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318"/>
            <a:ext cx="1218706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77696" y="0"/>
            <a:ext cx="5547212" cy="519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DOCTOR EN LÍNEA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48CC7D5-D850-47DE-923A-0E5262017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913"/>
          <a:stretch/>
        </p:blipFill>
        <p:spPr>
          <a:xfrm>
            <a:off x="4934" y="1656005"/>
            <a:ext cx="5014270" cy="2561606"/>
          </a:xfrm>
          <a:prstGeom prst="rect">
            <a:avLst/>
          </a:prstGeom>
        </p:spPr>
      </p:pic>
      <p:pic>
        <p:nvPicPr>
          <p:cNvPr id="6" name="Picture 2" descr="La Psicología en la vida diaria | Psico y Ayu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90" y="4551938"/>
            <a:ext cx="1790166" cy="113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43DDB66-57AF-40F6-B6FA-5A9980D20BC8}"/>
              </a:ext>
            </a:extLst>
          </p:cNvPr>
          <p:cNvSpPr txBox="1"/>
          <p:nvPr/>
        </p:nvSpPr>
        <p:spPr>
          <a:xfrm>
            <a:off x="4495343" y="1050447"/>
            <a:ext cx="6619125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Ponemos a disposición el servicio de </a:t>
            </a:r>
            <a:r>
              <a:rPr kumimoji="0" lang="es-MX" sz="1800" b="1" i="0" u="sng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CONSULTAS PSICOLÓGICAS </a:t>
            </a: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con un costo preferencial de:</a:t>
            </a:r>
          </a:p>
        </p:txBody>
      </p:sp>
      <p:sp>
        <p:nvSpPr>
          <p:cNvPr id="9" name="Estrella de 12 puntas 8"/>
          <p:cNvSpPr/>
          <p:nvPr/>
        </p:nvSpPr>
        <p:spPr>
          <a:xfrm>
            <a:off x="9867886" y="2557650"/>
            <a:ext cx="1622738" cy="1230064"/>
          </a:xfrm>
          <a:prstGeom prst="star12">
            <a:avLst/>
          </a:prstGeom>
          <a:solidFill>
            <a:srgbClr val="FF8B8B"/>
          </a:solidFill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$18.00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6" descr="agendar-cita | Toyota Salina Cru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94" y="2378961"/>
            <a:ext cx="1587443" cy="15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609564" y="2589628"/>
            <a:ext cx="2790169" cy="1212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Una vez agendada la cita médica, se comunicarán con el paciente para coordinar el pago.</a:t>
            </a:r>
            <a:endParaRPr kumimoji="0" lang="es-EC" sz="1800" b="0" i="0" u="none" strike="noStrike" kern="1200" cap="none" spc="15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rlito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68249" y="5022433"/>
            <a:ext cx="7872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NOTA: </a:t>
            </a: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La cobertura del beneficio psicológico dependerá de la condiciones del contrato, caso contrario carecerá de cobertura.</a:t>
            </a:r>
            <a:endParaRPr kumimoji="0" lang="es-EC" sz="1800" b="0" i="0" u="none" strike="noStrike" kern="1200" cap="none" spc="15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97262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90575" y="149469"/>
            <a:ext cx="5547212" cy="5196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SESIONES DE TERAPIA PSICOLÓGICA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ON LINE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43DDB66-57AF-40F6-B6FA-5A9980D20BC8}"/>
              </a:ext>
            </a:extLst>
          </p:cNvPr>
          <p:cNvSpPr txBox="1"/>
          <p:nvPr/>
        </p:nvSpPr>
        <p:spPr>
          <a:xfrm>
            <a:off x="210997" y="818627"/>
            <a:ext cx="1110953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Tecniseguros pone a disposición el servicio de consultas psicológicas, con un equipo de especialistas. La primera consulta es gratuita y las siguientes tendrán un costo preferencial:</a:t>
            </a:r>
          </a:p>
        </p:txBody>
      </p:sp>
      <p:sp>
        <p:nvSpPr>
          <p:cNvPr id="9" name="Estrella de 12 puntas 8"/>
          <p:cNvSpPr/>
          <p:nvPr/>
        </p:nvSpPr>
        <p:spPr>
          <a:xfrm>
            <a:off x="9697793" y="1528457"/>
            <a:ext cx="1622738" cy="1230064"/>
          </a:xfrm>
          <a:prstGeom prst="star12">
            <a:avLst/>
          </a:prstGeom>
          <a:solidFill>
            <a:srgbClr val="FF8B8B"/>
          </a:solidFill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$21.00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8DB0C60-14B0-476A-820F-D81BD8F6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13" y="1661239"/>
            <a:ext cx="3114798" cy="30228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59D2CF6F-2DF9-425C-B9F7-FD15ECBB9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11" y="2346975"/>
            <a:ext cx="3117159" cy="30860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3A5E71EE-EB85-4D75-8556-6B6947815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849" y="2980887"/>
            <a:ext cx="2981993" cy="302717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42052B00-3FCD-48A2-9392-7A3A96B53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3708" y="3696790"/>
            <a:ext cx="2777284" cy="273624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D09DDF02-B1A9-4CE7-96B4-E25D1A2235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099"/>
          <a:stretch/>
        </p:blipFill>
        <p:spPr>
          <a:xfrm>
            <a:off x="283115" y="5691710"/>
            <a:ext cx="3990975" cy="11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1364BC4-EC60-4349-9D33-E0001B0EA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23501"/>
            <a:ext cx="12187066" cy="6858000"/>
          </a:xfrm>
          <a:prstGeom prst="rect">
            <a:avLst/>
          </a:prstGeom>
        </p:spPr>
      </p:pic>
      <p:graphicFrame>
        <p:nvGraphicFramePr>
          <p:cNvPr id="11" name="4 Diagrama"/>
          <p:cNvGraphicFramePr/>
          <p:nvPr>
            <p:extLst>
              <p:ext uri="{D42A27DB-BD31-4B8C-83A1-F6EECF244321}">
                <p14:modId xmlns:p14="http://schemas.microsoft.com/office/powerpoint/2010/main" val="2020044050"/>
              </p:ext>
            </p:extLst>
          </p:nvPr>
        </p:nvGraphicFramePr>
        <p:xfrm>
          <a:off x="2768958" y="915363"/>
          <a:ext cx="7290519" cy="4370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101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77696" y="0"/>
            <a:ext cx="5547212" cy="5196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srgbClr val="00B8A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j-ea"/>
                <a:cs typeface="+mj-cs"/>
              </a:rPr>
              <a:t>DOCTOR EN LÍNEA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DDB66-57AF-40F6-B6FA-5A9980D20BC8}"/>
              </a:ext>
            </a:extLst>
          </p:cNvPr>
          <p:cNvSpPr txBox="1"/>
          <p:nvPr/>
        </p:nvSpPr>
        <p:spPr>
          <a:xfrm>
            <a:off x="454842" y="965686"/>
            <a:ext cx="10792920" cy="36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Ponemos a disposición el servicio de consultas de las siguientes especialidades a un costo preferencial: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66AA2E4-711F-4F59-BE77-0AFB2EBE6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9" y="1947917"/>
            <a:ext cx="3248025" cy="18669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BBF1C21-2FCD-4416-8C96-6070D4E6C84C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" t="21689" r="494" b="8111"/>
          <a:stretch/>
        </p:blipFill>
        <p:spPr>
          <a:xfrm>
            <a:off x="5060443" y="1921115"/>
            <a:ext cx="6283791" cy="3018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Estrella de 12 puntas 15"/>
          <p:cNvSpPr/>
          <p:nvPr/>
        </p:nvSpPr>
        <p:spPr>
          <a:xfrm>
            <a:off x="1165972" y="3814817"/>
            <a:ext cx="1622738" cy="1230064"/>
          </a:xfrm>
          <a:prstGeom prst="star12">
            <a:avLst/>
          </a:prstGeom>
          <a:solidFill>
            <a:srgbClr val="FF8B8B"/>
          </a:solidFill>
          <a:ln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$17.00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50149" y="5720368"/>
            <a:ext cx="726881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NOTA: </a:t>
            </a: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las consultas de especialidad pueden ser presentadas vía reembolso a su aseguradora actual; aplicando deducible y copago. </a:t>
            </a:r>
            <a:endParaRPr kumimoji="0" lang="es-EC" sz="1800" b="0" i="0" u="none" strike="noStrike" kern="1200" cap="none" spc="15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09982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03276" y="362963"/>
            <a:ext cx="9259926" cy="829733"/>
          </a:xfrm>
        </p:spPr>
        <p:txBody>
          <a:bodyPr/>
          <a:lstStyle/>
          <a:p>
            <a:pPr algn="ctr"/>
            <a:r>
              <a:rPr lang="es-MX" dirty="0"/>
              <a:t>TECNIENLÍNEA</a:t>
            </a:r>
            <a:endParaRPr lang="es-EC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F27CA9F-9E38-452B-9D58-F3EF42406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" t="22740" r="2065" b="17085"/>
          <a:stretch/>
        </p:blipFill>
        <p:spPr>
          <a:xfrm>
            <a:off x="359482" y="2192879"/>
            <a:ext cx="9539880" cy="3389598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="" xmlns:a16="http://schemas.microsoft.com/office/drawing/2014/main" id="{4CBCA3E2-FEA9-4D2C-8F72-D77936070CCF}"/>
              </a:ext>
            </a:extLst>
          </p:cNvPr>
          <p:cNvCxnSpPr>
            <a:cxnSpLocks/>
          </p:cNvCxnSpPr>
          <p:nvPr/>
        </p:nvCxnSpPr>
        <p:spPr>
          <a:xfrm flipH="1">
            <a:off x="9203638" y="2862470"/>
            <a:ext cx="90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89AB2432-2A65-4896-95F7-DF255AFF03FF}"/>
              </a:ext>
            </a:extLst>
          </p:cNvPr>
          <p:cNvSpPr txBox="1"/>
          <p:nvPr/>
        </p:nvSpPr>
        <p:spPr>
          <a:xfrm>
            <a:off x="10270435" y="2358887"/>
            <a:ext cx="136497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“PERSONAS”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8DD10BB-BDCD-45D8-92B7-647F6E2DC5DC}"/>
              </a:ext>
            </a:extLst>
          </p:cNvPr>
          <p:cNvSpPr txBox="1"/>
          <p:nvPr/>
        </p:nvSpPr>
        <p:spPr>
          <a:xfrm>
            <a:off x="438993" y="1310336"/>
            <a:ext cx="10792920" cy="36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Puedes ingresar al portal a través de la página web </a:t>
            </a: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  <a:hlinkClick r:id="rId3"/>
              </a:rPr>
              <a:t>www.tecniseguros.com.ec</a:t>
            </a: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 en la aplicación “TECNIENLINEA”:</a:t>
            </a:r>
          </a:p>
        </p:txBody>
      </p:sp>
    </p:spTree>
    <p:extLst>
      <p:ext uri="{BB962C8B-B14F-4D97-AF65-F5344CB8AC3E}">
        <p14:creationId xmlns:p14="http://schemas.microsoft.com/office/powerpoint/2010/main" val="35026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03276" y="362963"/>
            <a:ext cx="9259926" cy="829733"/>
          </a:xfrm>
        </p:spPr>
        <p:txBody>
          <a:bodyPr/>
          <a:lstStyle/>
          <a:p>
            <a:pPr algn="ctr"/>
            <a:r>
              <a:rPr lang="es-MX" dirty="0"/>
              <a:t>TECNIENLÍNEA</a:t>
            </a:r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8DD10BB-BDCD-45D8-92B7-647F6E2DC5DC}"/>
              </a:ext>
            </a:extLst>
          </p:cNvPr>
          <p:cNvSpPr txBox="1"/>
          <p:nvPr/>
        </p:nvSpPr>
        <p:spPr>
          <a:xfrm>
            <a:off x="1103276" y="1518443"/>
            <a:ext cx="9259926" cy="36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22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Ingresa tu cédula y contraseña e inicia sesión: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6A5424E-BBAC-4E1B-A8E4-61090A56A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t="19091" r="20435" b="45699"/>
          <a:stretch/>
        </p:blipFill>
        <p:spPr>
          <a:xfrm>
            <a:off x="1061845" y="2249138"/>
            <a:ext cx="9607827" cy="31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532690B-2F06-45E6-920A-AF877F93E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-103031"/>
            <a:ext cx="12187066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C794131F-D256-4222-8C11-A6A0909AFCC4}"/>
              </a:ext>
            </a:extLst>
          </p:cNvPr>
          <p:cNvSpPr txBox="1"/>
          <p:nvPr/>
        </p:nvSpPr>
        <p:spPr>
          <a:xfrm>
            <a:off x="294468" y="959700"/>
            <a:ext cx="64502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1200" cap="none" spc="15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rlito"/>
              </a:rPr>
              <a:t>En caso de cualquier requerimiento o duda, comunicarse directamente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elvetica 25 UltraLight" panose="020B05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elvetica 25 UltraLight" panose="020B05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elvetica 25 UltraLight" panose="020B05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elvetica 25 UltraLight" panose="020B0500000000000000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elvetica 25 UltraLight" panose="020B0500000000000000" pitchFamily="34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9DCBF19-B704-4D5D-A78C-C4B532996158}"/>
              </a:ext>
            </a:extLst>
          </p:cNvPr>
          <p:cNvSpPr txBox="1"/>
          <p:nvPr/>
        </p:nvSpPr>
        <p:spPr>
          <a:xfrm>
            <a:off x="268062" y="218240"/>
            <a:ext cx="7264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srgbClr val="EAAA3C"/>
                </a:solidFill>
                <a:effectLst/>
                <a:uLnTx/>
                <a:uFillTx/>
                <a:latin typeface="HelveticaNeueLT Pro 55 Roman" panose="020B0604020202020204" pitchFamily="34" charset="0"/>
                <a:ea typeface="+mn-ea"/>
                <a:cs typeface="+mn-cs"/>
              </a:rPr>
              <a:t>EJECUTIVO DE VIDA Y ASISTENCIA MÉDICA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71608" y="367489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JONATHAN FERNANDEZ</a:t>
            </a:r>
            <a:r>
              <a:rPr kumimoji="0" lang="es-EC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endParaRPr kumimoji="0" lang="es-EC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Ejecutivo 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Comercial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jefernandez</a:t>
            </a: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@tecniseguros.com.ec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PBX: </a:t>
            </a:r>
            <a:r>
              <a:rPr kumimoji="0" lang="es-EC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022-941-600 Ext: </a:t>
            </a: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1910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Celular: </a:t>
            </a:r>
            <a:r>
              <a:rPr kumimoji="0" lang="es-EC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0984638364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691142" y="5418614"/>
            <a:ext cx="5748295" cy="570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858" y="1712576"/>
            <a:ext cx="13335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04359A2-86AF-44A8-B846-325A74052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94B3E26-6E41-4A2D-A3CF-B7A45C98E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90CCB6F6-63FF-470F-B6CA-43118846BE58}"/>
              </a:ext>
            </a:extLst>
          </p:cNvPr>
          <p:cNvSpPr txBox="1"/>
          <p:nvPr/>
        </p:nvSpPr>
        <p:spPr>
          <a:xfrm>
            <a:off x="394952" y="1184350"/>
            <a:ext cx="11797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SEGURO DE ASISTENCIA MÉDICA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1895340" y="2257833"/>
            <a:ext cx="8796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01 de Junio del 2021 – 31 de Mayo del 2022</a:t>
            </a:r>
          </a:p>
          <a:p>
            <a:pPr lvl="0" algn="ctr"/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CB273B8-5DB2-4457-9E90-CFDB801F667D}"/>
              </a:ext>
            </a:extLst>
          </p:cNvPr>
          <p:cNvSpPr txBox="1"/>
          <p:nvPr/>
        </p:nvSpPr>
        <p:spPr>
          <a:xfrm>
            <a:off x="2764343" y="3292030"/>
            <a:ext cx="637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Roboto"/>
              </a:rPr>
              <a:t>Con el respaldo de: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Roboto"/>
            </a:endParaRPr>
          </a:p>
        </p:txBody>
      </p:sp>
      <p:pic>
        <p:nvPicPr>
          <p:cNvPr id="9" name="Picture 9" descr="Resultado de imagen para huma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956" y="4022107"/>
            <a:ext cx="4087037" cy="1917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382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0"/>
            <a:ext cx="12187066" cy="6858000"/>
          </a:xfrm>
          <a:prstGeom prst="rect">
            <a:avLst/>
          </a:prstGeom>
        </p:spPr>
      </p:pic>
      <p:sp>
        <p:nvSpPr>
          <p:cNvPr id="4" name="2 Marcador de contenido"/>
          <p:cNvSpPr txBox="1">
            <a:spLocks/>
          </p:cNvSpPr>
          <p:nvPr/>
        </p:nvSpPr>
        <p:spPr>
          <a:xfrm>
            <a:off x="875764" y="1300765"/>
            <a:ext cx="10355157" cy="465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r>
              <a:rPr lang="es-EC" dirty="0"/>
              <a:t>El seguro de Asistencia Médica cubre los gastos médicos destinados a curar y restablecer la salud de los asegurados, afectada por una enfermedad o accidente.</a:t>
            </a:r>
          </a:p>
          <a:p>
            <a:pPr marL="333375" indent="-333375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endParaRPr lang="es-EC" dirty="0"/>
          </a:p>
          <a:p>
            <a:pPr marL="333375" indent="-333375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r>
              <a:rPr lang="es-EC" dirty="0"/>
              <a:t>La cobertura se otorga para gastos ambulatorios y hospitalarios.</a:t>
            </a:r>
          </a:p>
          <a:p>
            <a:pPr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endParaRPr lang="es-EC" dirty="0"/>
          </a:p>
          <a:p>
            <a:pPr marL="333375" indent="-333375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r>
              <a:rPr lang="es-EC" dirty="0"/>
              <a:t>Se otorga cobertura las 24 horas del día los 365 días del año mientras se encuentre vigente el contrato.</a:t>
            </a:r>
          </a:p>
          <a:p>
            <a:pPr marL="333375" indent="-333375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endParaRPr lang="es-EC" dirty="0"/>
          </a:p>
          <a:p>
            <a:pPr marL="333375" indent="-333375" algn="just">
              <a:lnSpc>
                <a:spcPct val="82000"/>
              </a:lnSpc>
              <a:spcBef>
                <a:spcPts val="800"/>
              </a:spcBef>
              <a:buClr>
                <a:srgbClr val="C00000"/>
              </a:buClr>
              <a:buFont typeface="Arial" charset="0"/>
              <a:buChar char="•"/>
              <a:tabLst>
                <a:tab pos="444500" algn="l"/>
                <a:tab pos="892175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6275" algn="l"/>
                <a:tab pos="4937125" algn="l"/>
                <a:tab pos="5386388" algn="l"/>
                <a:tab pos="5829300" algn="l"/>
                <a:tab pos="6283325" algn="l"/>
                <a:tab pos="6731000" algn="l"/>
                <a:tab pos="7175500" algn="l"/>
                <a:tab pos="7631113" algn="l"/>
                <a:tab pos="8077200" algn="l"/>
                <a:tab pos="8529638" algn="l"/>
                <a:tab pos="8978900" algn="l"/>
              </a:tabLst>
              <a:defRPr/>
            </a:pPr>
            <a:r>
              <a:rPr lang="es-EC" dirty="0"/>
              <a:t>Los procedimientos deben estar reconocidos y autorizados por la Federación Médica Ecuatoriana.</a:t>
            </a:r>
          </a:p>
          <a:p>
            <a:pPr>
              <a:defRPr/>
            </a:pPr>
            <a:endParaRPr lang="es-EC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ASISTENCIA MÉDICA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88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89278" y="0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SEGURO DE ASISTENCIA MÉDICA</a:t>
            </a:r>
            <a:endParaRPr lang="es-EC" sz="35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23698"/>
              </p:ext>
            </p:extLst>
          </p:nvPr>
        </p:nvGraphicFramePr>
        <p:xfrm>
          <a:off x="824248" y="1415049"/>
          <a:ext cx="10558061" cy="4663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15102"/>
                <a:gridCol w="4242959"/>
              </a:tblGrid>
              <a:tr h="702723">
                <a:tc>
                  <a:txBody>
                    <a:bodyPr/>
                    <a:lstStyle/>
                    <a:p>
                      <a:pPr algn="ctr"/>
                      <a:r>
                        <a:rPr lang="es-EC" sz="3000" b="1" dirty="0" smtClean="0">
                          <a:latin typeface="+mj-lt"/>
                        </a:rPr>
                        <a:t>COBERTURA</a:t>
                      </a:r>
                      <a:r>
                        <a:rPr lang="es-EC" sz="3000" b="1" baseline="0" dirty="0" smtClean="0">
                          <a:latin typeface="+mj-lt"/>
                        </a:rPr>
                        <a:t> </a:t>
                      </a:r>
                      <a:endParaRPr lang="es-EC" sz="3000" b="1" dirty="0">
                        <a:latin typeface="+mj-lt"/>
                      </a:endParaRPr>
                    </a:p>
                  </a:txBody>
                  <a:tcPr marL="135467" marR="135467" marT="67733" marB="67733" anchor="ctr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000" b="1" dirty="0" smtClean="0">
                          <a:latin typeface="+mj-lt"/>
                        </a:rPr>
                        <a:t>BONIFICACIÓN MÁXIMA </a:t>
                      </a:r>
                      <a:endParaRPr lang="es-EC" sz="3000" b="1" dirty="0">
                        <a:latin typeface="+mj-lt"/>
                      </a:endParaRPr>
                    </a:p>
                  </a:txBody>
                  <a:tcPr marL="135467" marR="135467" marT="67733" marB="67733" anchor="ctr">
                    <a:solidFill>
                      <a:srgbClr val="800000"/>
                    </a:solidFill>
                  </a:tcPr>
                </a:tc>
              </a:tr>
              <a:tr h="5458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7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Suma máxima por </a:t>
                      </a:r>
                      <a:r>
                        <a:rPr lang="es-ES" sz="2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enfermedad titulares</a:t>
                      </a:r>
                      <a:endParaRPr lang="es-EC" sz="27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7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$ </a:t>
                      </a:r>
                      <a:r>
                        <a:rPr lang="es-ES" sz="27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12,000 </a:t>
                      </a:r>
                      <a:endParaRPr lang="es-EC" sz="27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Cuarto y alimento</a:t>
                      </a:r>
                      <a:r>
                        <a:rPr lang="es-EC" sz="27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diario al 100% hasta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$180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Unidad de cuidados intensivos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80%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Deducible anual</a:t>
                      </a:r>
                      <a:r>
                        <a:rPr lang="es-EC" sz="27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por persona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$0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Validez</a:t>
                      </a:r>
                      <a:r>
                        <a:rPr lang="es-EC" sz="27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de facturas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90</a:t>
                      </a:r>
                      <a:r>
                        <a:rPr lang="es-EC" sz="2700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días calendario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Tope de consulta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$65.00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Arancel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Metrohumana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  <a:tr h="4878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Período de enfermedad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7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Vigencia del contrato</a:t>
                      </a:r>
                      <a:endParaRPr lang="es-EC" sz="27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65852" marR="6585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3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61243" y="-283335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SEGURO DE ASISTENCIA MÉDICA</a:t>
            </a:r>
            <a:endParaRPr lang="es-EC" sz="2800" b="1" dirty="0">
              <a:solidFill>
                <a:srgbClr val="00B8AC"/>
              </a:solidFill>
              <a:latin typeface="HelveticaNeueLT Pro 55 Roman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utoShape 2" descr="Dibujos animados de asistencia médica | Vector Gra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9527"/>
          <a:stretch/>
        </p:blipFill>
        <p:spPr>
          <a:xfrm>
            <a:off x="9514375" y="2357438"/>
            <a:ext cx="2143125" cy="1956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417000"/>
              </p:ext>
            </p:extLst>
          </p:nvPr>
        </p:nvGraphicFramePr>
        <p:xfrm>
          <a:off x="460374" y="721218"/>
          <a:ext cx="8503321" cy="57697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96571"/>
                <a:gridCol w="806750"/>
              </a:tblGrid>
              <a:tr h="828017">
                <a:tc gridSpan="2">
                  <a:txBody>
                    <a:bodyPr/>
                    <a:lstStyle/>
                    <a:p>
                      <a:pPr algn="ctr"/>
                      <a:r>
                        <a:rPr lang="es-EC" sz="2400" dirty="0" smtClean="0">
                          <a:latin typeface="Arial" pitchFamily="34" charset="0"/>
                          <a:cs typeface="Arial" pitchFamily="34" charset="0"/>
                        </a:rPr>
                        <a:t>COBERTURAS</a:t>
                      </a:r>
                      <a:r>
                        <a:rPr lang="es-EC" sz="2400" baseline="0" dirty="0" smtClean="0">
                          <a:latin typeface="Arial" pitchFamily="34" charset="0"/>
                          <a:cs typeface="Arial" pitchFamily="34" charset="0"/>
                        </a:rPr>
                        <a:t> AMBULATORIAS</a:t>
                      </a:r>
                      <a:endParaRPr lang="es-EC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C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98160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Reembolso ambulatorio libre elección con aplicación de deducible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098160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Reembolso ambulatorio dentro de la red ambulatoria</a:t>
                      </a:r>
                      <a:r>
                        <a:rPr lang="es-ES" sz="18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sin deducible Humana Red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647239">
                <a:tc>
                  <a:txBody>
                    <a:bodyPr/>
                    <a:lstStyle/>
                    <a:p>
                      <a:r>
                        <a:rPr lang="es-EC" sz="1800" b="0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Cobertura hospitalaria dentro de la red (cuadro cerrado) con aplicación de deducible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80%</a:t>
                      </a:r>
                    </a:p>
                    <a:p>
                      <a:pPr algn="ctr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098160">
                <a:tc>
                  <a:txBody>
                    <a:bodyPr/>
                    <a:lstStyle/>
                    <a:p>
                      <a:pPr algn="just" fontAlgn="ctr"/>
                      <a:r>
                        <a:rPr lang="es-EC" sz="1800" b="0" i="0" u="none" strike="noStrike" kern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Cobertura hospitalaria libre</a:t>
                      </a:r>
                      <a:r>
                        <a:rPr lang="es-EC" sz="1800" b="0" i="0" u="none" strike="noStrike" kern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elección con aplicación de deducible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80%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33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6CBDD5A-1D30-4631-8BE1-FD32F9FA7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" y="0"/>
            <a:ext cx="12187066" cy="68580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287878" y="305651"/>
            <a:ext cx="9259926" cy="82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500" b="1" dirty="0">
                <a:solidFill>
                  <a:srgbClr val="00B8AC"/>
                </a:solidFill>
                <a:latin typeface="HelveticaNeueLT Pro 55 Roman" panose="020B0604020202020204" pitchFamily="34" charset="0"/>
                <a:ea typeface="+mn-ea"/>
                <a:cs typeface="+mn-cs"/>
              </a:rPr>
              <a:t>PROVEEDORES AMBULATORIOS DIFERENCIADOS </a:t>
            </a:r>
          </a:p>
        </p:txBody>
      </p:sp>
      <p:graphicFrame>
        <p:nvGraphicFramePr>
          <p:cNvPr id="7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558905"/>
              </p:ext>
            </p:extLst>
          </p:nvPr>
        </p:nvGraphicFramePr>
        <p:xfrm>
          <a:off x="154547" y="1515032"/>
          <a:ext cx="11618937" cy="43144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42456"/>
                <a:gridCol w="3000777"/>
                <a:gridCol w="3775704"/>
              </a:tblGrid>
              <a:tr h="455865">
                <a:tc>
                  <a:txBody>
                    <a:bodyPr/>
                    <a:lstStyle/>
                    <a:p>
                      <a:pPr algn="ctr"/>
                      <a:r>
                        <a:rPr lang="es-EC" sz="2500" dirty="0" smtClean="0">
                          <a:latin typeface="Arial" pitchFamily="34" charset="0"/>
                          <a:cs typeface="Arial" pitchFamily="34" charset="0"/>
                        </a:rPr>
                        <a:t>Centros Médicos</a:t>
                      </a:r>
                      <a:endParaRPr lang="es-EC" sz="2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5467" marR="135467" marT="67733" marB="67733" anchor="ctr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500" dirty="0" smtClean="0">
                          <a:latin typeface="Arial" pitchFamily="34" charset="0"/>
                          <a:cs typeface="Arial" pitchFamily="34" charset="0"/>
                        </a:rPr>
                        <a:t>Ciudad</a:t>
                      </a:r>
                      <a:endParaRPr lang="es-EC" sz="2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5467" marR="135467" marT="67733" marB="67733" anchor="ctr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500" dirty="0" err="1" smtClean="0">
                          <a:latin typeface="Arial" pitchFamily="34" charset="0"/>
                          <a:cs typeface="Arial" pitchFamily="34" charset="0"/>
                        </a:rPr>
                        <a:t>Fee</a:t>
                      </a:r>
                      <a:endParaRPr lang="es-EC" sz="25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35467" marR="135467" marT="67733" marB="67733" anchor="ctr">
                    <a:solidFill>
                      <a:srgbClr val="800000"/>
                    </a:solidFill>
                  </a:tcPr>
                </a:tc>
              </a:tr>
              <a:tr h="690849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                             Veris </a:t>
                      </a:r>
                      <a:endParaRPr lang="es-E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Quito</a:t>
                      </a:r>
                    </a:p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Guayaquil</a:t>
                      </a:r>
                    </a:p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Cuenca</a:t>
                      </a:r>
                    </a:p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Ambato</a:t>
                      </a:r>
                      <a:endParaRPr lang="es-E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$8.00 - $12.00</a:t>
                      </a:r>
                    </a:p>
                  </a:txBody>
                  <a:tcPr marL="0" marR="0" marT="0" marB="0" anchor="ctr"/>
                </a:tc>
              </a:tr>
              <a:tr h="523168">
                <a:tc>
                  <a:txBody>
                    <a:bodyPr/>
                    <a:lstStyle/>
                    <a:p>
                      <a:pPr marL="0" marR="0" indent="0" algn="l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                              USFQ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Quito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$8.00 - $12.00</a:t>
                      </a:r>
                    </a:p>
                  </a:txBody>
                  <a:tcPr marL="0" marR="0" marT="0" marB="0" anchor="ctr"/>
                </a:tc>
              </a:tr>
              <a:tr h="563412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b="0" i="0" u="none" strike="noStrike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                            </a:t>
                      </a: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Metrored</a:t>
                      </a:r>
                      <a:endParaRPr lang="es-ES" sz="2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Quito</a:t>
                      </a:r>
                    </a:p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Guayaquil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$4.50</a:t>
                      </a:r>
                    </a:p>
                    <a:p>
                      <a:pPr algn="ctr" fontAlgn="ctr"/>
                      <a:endParaRPr lang="es-ES" sz="2000" b="0" i="0" u="none" strike="noStrike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490965">
                <a:tc>
                  <a:txBody>
                    <a:bodyPr/>
                    <a:lstStyle/>
                    <a:p>
                      <a:r>
                        <a:rPr lang="es-EC" sz="2000" dirty="0" smtClean="0"/>
                        <a:t>              Clínica Especialidades Tumbaco </a:t>
                      </a:r>
                      <a:endParaRPr lang="es-EC" sz="2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Quito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$8.00 - $12.00</a:t>
                      </a:r>
                    </a:p>
                  </a:txBody>
                  <a:tcPr marL="0" marR="0" marT="0" marB="0" anchor="ctr"/>
                </a:tc>
              </a:tr>
              <a:tr h="440353">
                <a:tc>
                  <a:txBody>
                    <a:bodyPr/>
                    <a:lstStyle/>
                    <a:p>
                      <a:pPr marL="0" marR="0" indent="0" algn="l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/>
                        <a:t>                           </a:t>
                      </a:r>
                      <a:r>
                        <a:rPr lang="es-EC" sz="2000" dirty="0" err="1" smtClean="0"/>
                        <a:t>Medirecrero</a:t>
                      </a:r>
                      <a:r>
                        <a:rPr lang="es-EC" sz="2000" b="0" i="0" u="none" strike="noStrike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lang="es-EC" sz="20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Quito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$8.00 - $12.00</a:t>
                      </a:r>
                    </a:p>
                  </a:txBody>
                  <a:tcPr marL="0" marR="0" marT="0" marB="0" anchor="ctr"/>
                </a:tc>
              </a:tr>
              <a:tr h="462571">
                <a:tc>
                  <a:txBody>
                    <a:bodyPr/>
                    <a:lstStyle/>
                    <a:p>
                      <a:pPr marL="0" marR="0" indent="0" algn="l" defTabSz="145142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000" dirty="0" smtClean="0"/>
                        <a:t>                             </a:t>
                      </a:r>
                      <a:r>
                        <a:rPr lang="es-EC" sz="2000" dirty="0" err="1" smtClean="0"/>
                        <a:t>Medilink</a:t>
                      </a:r>
                      <a:endParaRPr lang="es-EC" sz="2000" dirty="0" smtClean="0"/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Guayaquil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14514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/>
                        </a:rPr>
                        <a:t>$8.00 - $12.00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1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850230" y="1047336"/>
            <a:ext cx="9258300" cy="631844"/>
          </a:xfrm>
        </p:spPr>
        <p:txBody>
          <a:bodyPr>
            <a:normAutofit/>
          </a:bodyPr>
          <a:lstStyle/>
          <a:p>
            <a:r>
              <a:rPr lang="es-EC" sz="1890" dirty="0"/>
              <a:t>CRÉDITO MEDICINAS 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235293" y="1609569"/>
            <a:ext cx="8148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4" indent="-342904" algn="just">
              <a:lnSpc>
                <a:spcPct val="150000"/>
              </a:lnSpc>
            </a:pPr>
            <a:r>
              <a:rPr lang="es-EC" sz="1600" dirty="0">
                <a:solidFill>
                  <a:srgbClr val="000000"/>
                </a:solidFill>
              </a:rPr>
              <a:t>Podrá adquirir medicinas y cancelar únicamente el copago  del 20% y 30%: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310440" y="2029569"/>
            <a:ext cx="9304842" cy="2922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4" indent="-342904" algn="just">
              <a:lnSpc>
                <a:spcPct val="150000"/>
              </a:lnSpc>
              <a:defRPr/>
            </a:pPr>
            <a:r>
              <a:rPr lang="es-EC" sz="1890" dirty="0">
                <a:solidFill>
                  <a:srgbClr val="000000"/>
                </a:solidFill>
              </a:rPr>
              <a:t>Para hacer el uso del beneficio, se debe:</a:t>
            </a:r>
          </a:p>
          <a:p>
            <a:pPr marL="457206" indent="-457206">
              <a:spcBef>
                <a:spcPct val="20000"/>
              </a:spcBef>
              <a:buClr>
                <a:srgbClr val="6699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El afiliado se acerca a la consulta médica.</a:t>
            </a:r>
          </a:p>
          <a:p>
            <a:pPr marL="457206" indent="-457206">
              <a:spcBef>
                <a:spcPct val="20000"/>
              </a:spcBef>
              <a:buClr>
                <a:srgbClr val="6699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El médico le emite la receta:</a:t>
            </a:r>
          </a:p>
          <a:p>
            <a:pPr marL="1371617" lvl="2" indent="-457206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Nombres y apellidos completos </a:t>
            </a:r>
          </a:p>
          <a:p>
            <a:pPr marL="1371617" lvl="2" indent="-457206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Diagnóstico </a:t>
            </a:r>
          </a:p>
          <a:p>
            <a:pPr marL="1371617" lvl="2" indent="-457206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Prescripción de cada medicamento con la dosis recomendada y el tiempo de tratamiento.</a:t>
            </a:r>
          </a:p>
          <a:p>
            <a:pPr marL="1371617" lvl="2" indent="-457206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Sello y firma del médico.</a:t>
            </a:r>
          </a:p>
          <a:p>
            <a:pPr marL="1371617" lvl="2" indent="-457206">
              <a:spcBef>
                <a:spcPct val="20000"/>
              </a:spcBef>
              <a:buClr>
                <a:srgbClr val="FF33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El afiliado presenta en la farmacias su cédula y la receta.</a:t>
            </a:r>
          </a:p>
          <a:p>
            <a:pPr marL="457206" indent="-457206">
              <a:spcBef>
                <a:spcPct val="20000"/>
              </a:spcBef>
              <a:buClr>
                <a:srgbClr val="669900"/>
              </a:buClr>
              <a:buFont typeface="Wingdings" pitchFamily="2" charset="2"/>
              <a:buChar char="Ü"/>
              <a:defRPr/>
            </a:pPr>
            <a:r>
              <a:rPr lang="es-MX" sz="1620" dirty="0"/>
              <a:t>Tope anual de pre autorización en medicinas por afiliado sin aplicación de deducible hasta $1.500 .</a:t>
            </a:r>
            <a:endParaRPr lang="es-ES" sz="810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440" y="5547139"/>
            <a:ext cx="2235848" cy="7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1 Imagen"/>
          <p:cNvPicPr>
            <a:picLocks noChangeAspect="1" noChangeArrowheads="1"/>
          </p:cNvPicPr>
          <p:nvPr/>
        </p:nvPicPr>
        <p:blipFill>
          <a:blip r:embed="rId3" cstate="print"/>
          <a:srcRect l="21933" t="17889" r="57892" b="73582"/>
          <a:stretch>
            <a:fillRect/>
          </a:stretch>
        </p:blipFill>
        <p:spPr bwMode="auto">
          <a:xfrm>
            <a:off x="8623481" y="5524287"/>
            <a:ext cx="2224785" cy="63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uadroTexto 9"/>
          <p:cNvSpPr txBox="1"/>
          <p:nvPr/>
        </p:nvSpPr>
        <p:spPr>
          <a:xfrm>
            <a:off x="4248995" y="5527142"/>
            <a:ext cx="416957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20" dirty="0">
                <a:solidFill>
                  <a:srgbClr val="FF0000"/>
                </a:solidFill>
              </a:rPr>
              <a:t>Importante: </a:t>
            </a:r>
            <a:r>
              <a:rPr lang="es-EC" sz="1620" dirty="0"/>
              <a:t>La medicación que no conste en el Vademécum deberá ser cancelada y presentada vía reembolso.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138" y="1223878"/>
            <a:ext cx="1749471" cy="6671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091" y="2179727"/>
            <a:ext cx="1742361" cy="52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E879CDF408CE41B47266DE30C508AB" ma:contentTypeVersion="6" ma:contentTypeDescription="Crear nuevo documento." ma:contentTypeScope="" ma:versionID="0c5a5399e822593c6b1c3f8c4e3295cd">
  <xsd:schema xmlns:xsd="http://www.w3.org/2001/XMLSchema" xmlns:xs="http://www.w3.org/2001/XMLSchema" xmlns:p="http://schemas.microsoft.com/office/2006/metadata/properties" xmlns:ns2="693055b1-0b29-4633-b687-8f1011030e0f" xmlns:ns3="4070c294-ac5e-45ad-93c4-4e9859a708c2" targetNamespace="http://schemas.microsoft.com/office/2006/metadata/properties" ma:root="true" ma:fieldsID="5ffb7d179d735cb1b7fd2861a5dc9c22" ns2:_="" ns3:_="">
    <xsd:import namespace="693055b1-0b29-4633-b687-8f1011030e0f"/>
    <xsd:import namespace="4070c294-ac5e-45ad-93c4-4e9859a708c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3055b1-0b29-4633-b687-8f1011030e0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ash de la sugerencia para compartir" ma:internalName="SharingHintHash" ma:readOnly="true">
      <xsd:simpleType>
        <xsd:restriction base="dms:Text"/>
      </xsd:simpleType>
    </xsd:element>
    <xsd:element name="SharedWithDetails" ma:index="10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0c294-ac5e-45ad-93c4-4e9859a708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F11673-E318-4882-88C5-9E95601444F6}">
  <ds:schemaRefs>
    <ds:schemaRef ds:uri="http://schemas.microsoft.com/office/2006/documentManagement/types"/>
    <ds:schemaRef ds:uri="4070c294-ac5e-45ad-93c4-4e9859a708c2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693055b1-0b29-4633-b687-8f1011030e0f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D994F39-1A2D-409A-AB9A-43EE10FA5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3055b1-0b29-4633-b687-8f1011030e0f"/>
    <ds:schemaRef ds:uri="4070c294-ac5e-45ad-93c4-4e9859a708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662F8B-6C66-4D01-A71A-3094DC9F42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1470</Words>
  <Application>Microsoft Office PowerPoint</Application>
  <PresentationFormat>Panorámica</PresentationFormat>
  <Paragraphs>246</Paragraphs>
  <Slides>34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52" baseType="lpstr">
      <vt:lpstr>ＭＳ Ｐゴシック</vt:lpstr>
      <vt:lpstr>Arial</vt:lpstr>
      <vt:lpstr>Avenir Medium</vt:lpstr>
      <vt:lpstr>Calibri</vt:lpstr>
      <vt:lpstr>Calibri Light</vt:lpstr>
      <vt:lpstr>Carlito</vt:lpstr>
      <vt:lpstr>Helvetica</vt:lpstr>
      <vt:lpstr>Helvetica 25 UltraLight</vt:lpstr>
      <vt:lpstr>Helvetica Light</vt:lpstr>
      <vt:lpstr>HelveticaNeueLT Pro 55 Roman</vt:lpstr>
      <vt:lpstr>Roboto</vt:lpstr>
      <vt:lpstr>Roboto Light</vt:lpstr>
      <vt:lpstr>Roboto Medium</vt:lpstr>
      <vt:lpstr>Tahoma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CRÉDITO MEDICINAS </vt:lpstr>
      <vt:lpstr>COBERTURA HOSPITALARIA – CIRUGIAS PROGRAMADAS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TECNIENLÍNEA</vt:lpstr>
      <vt:lpstr>TECNIENLÍNEA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...</dc:creator>
  <cp:lastModifiedBy>Jonathan Fernandez</cp:lastModifiedBy>
  <cp:revision>129</cp:revision>
  <dcterms:created xsi:type="dcterms:W3CDTF">2021-02-08T22:17:09Z</dcterms:created>
  <dcterms:modified xsi:type="dcterms:W3CDTF">2021-09-16T18:01:07Z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0x0101005DE879CDF408CE41B47266DE30C508AB</vt:lpwstr>
  </property>
</Properties>
</file>