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27" r:id="rId2"/>
    <p:sldId id="313" r:id="rId3"/>
    <p:sldId id="321" r:id="rId4"/>
    <p:sldId id="326" r:id="rId5"/>
    <p:sldId id="322" r:id="rId6"/>
    <p:sldId id="323" r:id="rId7"/>
    <p:sldId id="324" r:id="rId8"/>
    <p:sldId id="325" r:id="rId9"/>
    <p:sldId id="310" r:id="rId10"/>
    <p:sldId id="307" r:id="rId11"/>
    <p:sldId id="314" r:id="rId12"/>
    <p:sldId id="329" r:id="rId13"/>
    <p:sldId id="335" r:id="rId14"/>
    <p:sldId id="333" r:id="rId15"/>
    <p:sldId id="334" r:id="rId16"/>
    <p:sldId id="331" r:id="rId17"/>
    <p:sldId id="328" r:id="rId18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7" initials="u" lastIdx="12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353" autoAdjust="0"/>
    <p:restoredTop sz="94607" autoAdjust="0"/>
  </p:normalViewPr>
  <p:slideViewPr>
    <p:cSldViewPr showGuides="1">
      <p:cViewPr>
        <p:scale>
          <a:sx n="76" d="100"/>
          <a:sy n="76" d="100"/>
        </p:scale>
        <p:origin x="-792" y="1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F73E7F-8634-4831-9CF3-4CA46739308B}" type="datetimeFigureOut">
              <a:rPr lang="en-US" smtClean="0"/>
              <a:pPr/>
              <a:t>5/20/2015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A96421-3D1F-46D1-9E41-D751E78123C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029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63373-0CC5-483F-9BCD-B18E6D373A21}" type="slidenum">
              <a:rPr lang="en-029" smtClean="0"/>
              <a:pPr/>
              <a:t>5</a:t>
            </a:fld>
            <a:endParaRPr lang="en-029" dirty="0"/>
          </a:p>
        </p:txBody>
      </p:sp>
    </p:spTree>
    <p:extLst>
      <p:ext uri="{BB962C8B-B14F-4D97-AF65-F5344CB8AC3E}">
        <p14:creationId xmlns="" xmlns:p14="http://schemas.microsoft.com/office/powerpoint/2010/main" val="2036245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029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63373-0CC5-483F-9BCD-B18E6D373A21}" type="slidenum">
              <a:rPr lang="en-029" smtClean="0"/>
              <a:pPr/>
              <a:t>6</a:t>
            </a:fld>
            <a:endParaRPr lang="en-029" dirty="0"/>
          </a:p>
        </p:txBody>
      </p:sp>
    </p:spTree>
    <p:extLst>
      <p:ext uri="{BB962C8B-B14F-4D97-AF65-F5344CB8AC3E}">
        <p14:creationId xmlns="" xmlns:p14="http://schemas.microsoft.com/office/powerpoint/2010/main" val="2036245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029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63373-0CC5-483F-9BCD-B18E6D373A21}" type="slidenum">
              <a:rPr lang="en-029" smtClean="0"/>
              <a:pPr/>
              <a:t>17</a:t>
            </a:fld>
            <a:endParaRPr lang="en-029" dirty="0"/>
          </a:p>
        </p:txBody>
      </p:sp>
    </p:spTree>
    <p:extLst>
      <p:ext uri="{BB962C8B-B14F-4D97-AF65-F5344CB8AC3E}">
        <p14:creationId xmlns="" xmlns:p14="http://schemas.microsoft.com/office/powerpoint/2010/main" val="2036245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333CF4-E2C4-4C1F-813F-8E2B95241493}" type="datetimeFigureOut">
              <a:rPr lang="en-US" smtClean="0"/>
              <a:pPr/>
              <a:t>5/20/2015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0752418-83EE-4AF7-83D3-ABED0F8E30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90993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333CF4-E2C4-4C1F-813F-8E2B95241493}" type="datetimeFigureOut">
              <a:rPr lang="en-US" smtClean="0"/>
              <a:pPr/>
              <a:t>5/20/2015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0752418-83EE-4AF7-83D3-ABED0F8E30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04482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333CF4-E2C4-4C1F-813F-8E2B95241493}" type="datetimeFigureOut">
              <a:rPr lang="en-US" smtClean="0"/>
              <a:pPr/>
              <a:t>5/20/2015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0752418-83EE-4AF7-83D3-ABED0F8E30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47337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333CF4-E2C4-4C1F-813F-8E2B95241493}" type="datetimeFigureOut">
              <a:rPr lang="en-US" smtClean="0"/>
              <a:pPr/>
              <a:t>5/20/2015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0752418-83EE-4AF7-83D3-ABED0F8E30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92094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333CF4-E2C4-4C1F-813F-8E2B95241493}" type="datetimeFigureOut">
              <a:rPr lang="en-US" smtClean="0"/>
              <a:pPr/>
              <a:t>5/20/2015</a:t>
            </a:fld>
            <a:endParaRPr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0752418-83EE-4AF7-83D3-ABED0F8E30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44274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333CF4-E2C4-4C1F-813F-8E2B95241493}" type="datetimeFigureOut">
              <a:rPr lang="en-US" smtClean="0"/>
              <a:pPr/>
              <a:t>5/20/2015</a:t>
            </a:fld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0752418-83EE-4AF7-83D3-ABED0F8E30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98764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333CF4-E2C4-4C1F-813F-8E2B95241493}" type="datetimeFigureOut">
              <a:rPr lang="en-US" smtClean="0"/>
              <a:pPr/>
              <a:t>5/20/2015</a:t>
            </a:fld>
            <a:endParaRPr lang="en-U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0752418-83EE-4AF7-83D3-ABED0F8E30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78489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333CF4-E2C4-4C1F-813F-8E2B95241493}" type="datetimeFigureOut">
              <a:rPr lang="en-US" smtClean="0"/>
              <a:pPr/>
              <a:t>5/20/2015</a:t>
            </a:fld>
            <a:endParaRPr lang="en-U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0752418-83EE-4AF7-83D3-ABED0F8E30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613126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333CF4-E2C4-4C1F-813F-8E2B95241493}" type="datetimeFigureOut">
              <a:rPr lang="en-US" smtClean="0"/>
              <a:pPr/>
              <a:t>5/20/2015</a:t>
            </a:fld>
            <a:endParaRPr lang="en-U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0752418-83EE-4AF7-83D3-ABED0F8E30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98856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333CF4-E2C4-4C1F-813F-8E2B95241493}" type="datetimeFigureOut">
              <a:rPr lang="en-US" smtClean="0"/>
              <a:pPr/>
              <a:t>5/20/2015</a:t>
            </a:fld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0752418-83EE-4AF7-83D3-ABED0F8E30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07727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333CF4-E2C4-4C1F-813F-8E2B95241493}" type="datetimeFigureOut">
              <a:rPr lang="en-US" smtClean="0"/>
              <a:pPr/>
              <a:t>5/20/2015</a:t>
            </a:fld>
            <a:endParaRPr lang="en-U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0752418-83EE-4AF7-83D3-ABED0F8E30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02487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328" y="6277516"/>
            <a:ext cx="1907704" cy="447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805264"/>
            <a:ext cx="750445" cy="919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987144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bealocal.com/wp-content/gallery/tour-in-favela/img_40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458" y="2362200"/>
            <a:ext cx="9154458" cy="4495800"/>
          </a:xfrm>
          <a:prstGeom prst="rect">
            <a:avLst/>
          </a:prstGeom>
          <a:noFill/>
        </p:spPr>
      </p:pic>
      <p:sp>
        <p:nvSpPr>
          <p:cNvPr id="3" name="3 Rectángulo"/>
          <p:cNvSpPr/>
          <p:nvPr/>
        </p:nvSpPr>
        <p:spPr>
          <a:xfrm>
            <a:off x="71438" y="-24"/>
            <a:ext cx="6228754" cy="11182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4000"/>
              </a:lnSpc>
            </a:pPr>
            <a:r>
              <a:rPr lang="es-CL" sz="3600" b="1" dirty="0" smtClean="0">
                <a:latin typeface="Helvetica" pitchFamily="34" charset="0"/>
                <a:cs typeface="Helvetica" pitchFamily="34" charset="0"/>
              </a:rPr>
              <a:t>América </a:t>
            </a:r>
            <a:r>
              <a:rPr lang="es-CL" sz="3600" b="1" dirty="0">
                <a:latin typeface="Helvetica" pitchFamily="34" charset="0"/>
                <a:cs typeface="Helvetica" pitchFamily="34" charset="0"/>
              </a:rPr>
              <a:t>Latina </a:t>
            </a:r>
            <a:r>
              <a:rPr lang="es-CL" sz="3600" b="1" dirty="0" smtClean="0">
                <a:latin typeface="Helvetica" pitchFamily="34" charset="0"/>
                <a:cs typeface="Helvetica" pitchFamily="34" charset="0"/>
              </a:rPr>
              <a:t>y el Caribe rumbo a Habitat III</a:t>
            </a:r>
            <a:endParaRPr lang="en-US" sz="36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8" name="4 Rectángulo"/>
          <p:cNvSpPr/>
          <p:nvPr/>
        </p:nvSpPr>
        <p:spPr>
          <a:xfrm>
            <a:off x="4679348" y="1412776"/>
            <a:ext cx="442915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endParaRPr lang="es-ES" sz="1100" b="1" dirty="0" smtClean="0">
              <a:latin typeface="Helvetica" pitchFamily="34" charset="0"/>
              <a:cs typeface="Helvetica" pitchFamily="34" charset="0"/>
            </a:endParaRPr>
          </a:p>
          <a:p>
            <a:pPr algn="r"/>
            <a:r>
              <a:rPr lang="es-ES" sz="1100" b="1" dirty="0" smtClean="0">
                <a:latin typeface="Helvetica" pitchFamily="34" charset="0"/>
                <a:cs typeface="Helvetica" pitchFamily="34" charset="0"/>
              </a:rPr>
              <a:t>Alicia </a:t>
            </a:r>
            <a:r>
              <a:rPr lang="es-ES" sz="1100" b="1" dirty="0" err="1" smtClean="0">
                <a:latin typeface="Helvetica" pitchFamily="34" charset="0"/>
                <a:cs typeface="Helvetica" pitchFamily="34" charset="0"/>
              </a:rPr>
              <a:t>Williner</a:t>
            </a:r>
            <a:endParaRPr lang="es-ES" sz="1100" b="1" dirty="0" smtClean="0">
              <a:latin typeface="Helvetica" pitchFamily="34" charset="0"/>
              <a:cs typeface="Helvetica" pitchFamily="34" charset="0"/>
            </a:endParaRPr>
          </a:p>
          <a:p>
            <a:pPr algn="r"/>
            <a:r>
              <a:rPr lang="es-ES" sz="1100" b="1" dirty="0" err="1" smtClean="0">
                <a:latin typeface="Helvetica" pitchFamily="34" charset="0"/>
                <a:cs typeface="Helvetica" pitchFamily="34" charset="0"/>
              </a:rPr>
              <a:t>Area</a:t>
            </a:r>
            <a:r>
              <a:rPr lang="es-ES" sz="1100" b="1" dirty="0" smtClean="0">
                <a:latin typeface="Helvetica" pitchFamily="34" charset="0"/>
                <a:cs typeface="Helvetica" pitchFamily="34" charset="0"/>
              </a:rPr>
              <a:t> de desarrollo local y regional</a:t>
            </a:r>
          </a:p>
          <a:p>
            <a:pPr algn="r"/>
            <a:r>
              <a:rPr lang="es-ES" sz="1100" b="1" dirty="0" smtClean="0">
                <a:latin typeface="Helvetica" pitchFamily="34" charset="0"/>
                <a:cs typeface="Helvetica" pitchFamily="34" charset="0"/>
              </a:rPr>
              <a:t>Presentación  elaborada por Ricardo Jordán</a:t>
            </a:r>
          </a:p>
          <a:p>
            <a:pPr algn="r"/>
            <a:r>
              <a:rPr lang="es-ES" sz="1100" b="1" dirty="0" smtClean="0">
                <a:latin typeface="Helvetica" pitchFamily="34" charset="0"/>
                <a:cs typeface="Helvetica" pitchFamily="34" charset="0"/>
              </a:rPr>
              <a:t>División de Desarrollo Sostenible y Asentamientos Humanos</a:t>
            </a:r>
          </a:p>
          <a:p>
            <a:pPr algn="r"/>
            <a:r>
              <a:rPr lang="es-ES" sz="1100" b="1" dirty="0" smtClean="0">
                <a:latin typeface="Helvetica" pitchFamily="34" charset="0"/>
                <a:cs typeface="Helvetica" pitchFamily="34" charset="0"/>
              </a:rPr>
              <a:t>Comisión Económica para América Latina y el Caribe (CEPAL)</a:t>
            </a:r>
            <a:endParaRPr lang="es-ES" sz="1100" b="1" dirty="0"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7" name="Picture 6" descr="CEPAL Pantone 279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56376" y="86896"/>
            <a:ext cx="1082040" cy="1325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5 Rectángulo"/>
          <p:cNvSpPr/>
          <p:nvPr/>
        </p:nvSpPr>
        <p:spPr>
          <a:xfrm>
            <a:off x="0" y="0"/>
            <a:ext cx="9144000" cy="42860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1440" bIns="182880" anchor="ctr"/>
          <a:lstStyle/>
          <a:p>
            <a:pPr algn="ctr"/>
            <a:r>
              <a:rPr lang="es-CL" sz="2000" b="1" dirty="0" smtClean="0">
                <a:latin typeface="Helvetica" pitchFamily="34" charset="0"/>
                <a:cs typeface="Arial" pitchFamily="34" charset="0"/>
              </a:rPr>
              <a:t>Dilemas, ejes y perspectivas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14282" y="461870"/>
          <a:ext cx="8755440" cy="6267592"/>
        </p:xfrm>
        <a:graphic>
          <a:graphicData uri="http://schemas.openxmlformats.org/drawingml/2006/table">
            <a:tbl>
              <a:tblPr/>
              <a:tblGrid>
                <a:gridCol w="182880"/>
                <a:gridCol w="1071570"/>
                <a:gridCol w="2500330"/>
                <a:gridCol w="2500330"/>
                <a:gridCol w="2500330"/>
              </a:tblGrid>
              <a:tr h="18288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000" dirty="0">
                        <a:latin typeface="Helvetica" pitchFamily="34" charset="0"/>
                        <a:ea typeface="Calibri"/>
                        <a:cs typeface="Times New Roman"/>
                      </a:endParaRPr>
                    </a:p>
                  </a:txBody>
                  <a:tcPr marL="8083" marR="1572" marT="1572" marB="157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 b="1" dirty="0">
                          <a:latin typeface="Helvetica" pitchFamily="34" charset="0"/>
                          <a:ea typeface="Calibri"/>
                          <a:cs typeface="Times New Roman"/>
                        </a:rPr>
                        <a:t>EJE</a:t>
                      </a:r>
                      <a:endParaRPr lang="en-US" sz="1000" dirty="0">
                        <a:latin typeface="Helvetica" pitchFamily="34" charset="0"/>
                        <a:ea typeface="Calibri"/>
                        <a:cs typeface="Times New Roman"/>
                      </a:endParaRPr>
                    </a:p>
                  </a:txBody>
                  <a:tcPr marL="16165" marR="16165" marT="8083" marB="8083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3878">
                <a:tc rowSpan="21"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 b="1" dirty="0">
                          <a:latin typeface="Helvetica" pitchFamily="34" charset="0"/>
                          <a:ea typeface="Calibri"/>
                          <a:cs typeface="Times New Roman"/>
                        </a:rPr>
                        <a:t>DILEMA</a:t>
                      </a:r>
                      <a:endParaRPr lang="en-US" sz="1000" dirty="0">
                        <a:latin typeface="Helvetica" pitchFamily="34" charset="0"/>
                        <a:ea typeface="Calibri"/>
                        <a:cs typeface="Times New Roman"/>
                      </a:endParaRPr>
                    </a:p>
                  </a:txBody>
                  <a:tcPr marL="8083" marR="1572" marT="1572" marB="1572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>
                        <a:latin typeface="Helvetica" pitchFamily="34" charset="0"/>
                        <a:ea typeface="Calibri"/>
                        <a:cs typeface="Times New Roman"/>
                      </a:endParaRPr>
                    </a:p>
                  </a:txBody>
                  <a:tcPr marL="16165" marR="16165" marT="8083" marB="808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 b="1">
                          <a:latin typeface="Helvetica" pitchFamily="34" charset="0"/>
                          <a:ea typeface="Calibri"/>
                          <a:cs typeface="Times New Roman"/>
                        </a:rPr>
                        <a:t>Planificación y diseño </a:t>
                      </a:r>
                      <a:endParaRPr lang="en-US" sz="1000">
                        <a:latin typeface="Helvetica" pitchFamily="34" charset="0"/>
                        <a:ea typeface="Calibri"/>
                        <a:cs typeface="Times New Roman"/>
                      </a:endParaRPr>
                    </a:p>
                  </a:txBody>
                  <a:tcPr marL="16165" marR="16165" marT="8083" marB="8083" anchor="ctr">
                    <a:lnL>
                      <a:noFill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 b="1" dirty="0">
                          <a:latin typeface="Helvetica" pitchFamily="34" charset="0"/>
                          <a:ea typeface="Calibri"/>
                          <a:cs typeface="Times New Roman"/>
                        </a:rPr>
                        <a:t>Gobernanza e institucionalidad</a:t>
                      </a:r>
                      <a:endParaRPr lang="en-US" sz="1000" dirty="0">
                        <a:latin typeface="Helvetica" pitchFamily="34" charset="0"/>
                        <a:ea typeface="Calibri"/>
                        <a:cs typeface="Times New Roman"/>
                      </a:endParaRPr>
                    </a:p>
                  </a:txBody>
                  <a:tcPr marL="16165" marR="16165" marT="8083" marB="8083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 b="1">
                          <a:latin typeface="Helvetica" pitchFamily="34" charset="0"/>
                          <a:ea typeface="Calibri"/>
                          <a:cs typeface="Times New Roman"/>
                        </a:rPr>
                        <a:t>Financiamiento</a:t>
                      </a:r>
                      <a:endParaRPr lang="en-US" sz="1000">
                        <a:latin typeface="Helvetica" pitchFamily="34" charset="0"/>
                        <a:ea typeface="Calibri"/>
                        <a:cs typeface="Times New Roman"/>
                      </a:endParaRPr>
                    </a:p>
                  </a:txBody>
                  <a:tcPr marL="16165" marR="16165" marT="8083" marB="8083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43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 b="1">
                          <a:latin typeface="Helvetica" pitchFamily="34" charset="0"/>
                          <a:ea typeface="Calibri"/>
                          <a:cs typeface="Times New Roman"/>
                        </a:rPr>
                        <a:t>Expansión vs. Densidad</a:t>
                      </a:r>
                      <a:endParaRPr lang="en-US" sz="1000">
                        <a:latin typeface="Helvetica" pitchFamily="34" charset="0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 b="1">
                          <a:latin typeface="Helvetica" pitchFamily="34" charset="0"/>
                          <a:ea typeface="Calibri"/>
                          <a:cs typeface="Times New Roman"/>
                        </a:rPr>
                        <a:t>(Espacial)</a:t>
                      </a:r>
                      <a:endParaRPr lang="en-US" sz="1000">
                        <a:latin typeface="Helvetica" pitchFamily="34" charset="0"/>
                        <a:ea typeface="Calibri"/>
                        <a:cs typeface="Times New Roman"/>
                      </a:endParaRPr>
                    </a:p>
                  </a:txBody>
                  <a:tcPr marR="16165" marT="8083" marB="808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Helvetica" pitchFamily="34" charset="0"/>
                          <a:ea typeface="Calibri"/>
                          <a:cs typeface="Times New Roman"/>
                        </a:rPr>
                        <a:t>Coeficiente de edificabilidad</a:t>
                      </a:r>
                      <a:endParaRPr lang="en-US" sz="1000" dirty="0">
                        <a:latin typeface="Helvetica" pitchFamily="34" charset="0"/>
                        <a:ea typeface="Calibri"/>
                        <a:cs typeface="Times New Roman"/>
                      </a:endParaRPr>
                    </a:p>
                  </a:txBody>
                  <a:tcPr marR="16165" marT="8083" marB="8083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latin typeface="Helvetica" pitchFamily="34" charset="0"/>
                          <a:ea typeface="Calibri"/>
                          <a:cs typeface="Times New Roman"/>
                        </a:rPr>
                        <a:t>Corporaciones de desarrollo urbano</a:t>
                      </a:r>
                      <a:endParaRPr lang="en-US" sz="1000">
                        <a:latin typeface="Helvetica" pitchFamily="34" charset="0"/>
                        <a:ea typeface="Calibri"/>
                        <a:cs typeface="Times New Roman"/>
                      </a:endParaRPr>
                    </a:p>
                  </a:txBody>
                  <a:tcPr marR="16165" marT="8083" marB="808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latin typeface="Helvetica" pitchFamily="34" charset="0"/>
                          <a:ea typeface="Calibri"/>
                          <a:cs typeface="Times New Roman"/>
                        </a:rPr>
                        <a:t>Descentralización de las finanzas públicas</a:t>
                      </a:r>
                      <a:endParaRPr lang="en-US" sz="1000">
                        <a:latin typeface="Helvetica" pitchFamily="34" charset="0"/>
                        <a:ea typeface="Calibri"/>
                        <a:cs typeface="Times New Roman"/>
                      </a:endParaRPr>
                    </a:p>
                  </a:txBody>
                  <a:tcPr marR="1572" marT="1572" marB="157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43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Helvetica" pitchFamily="34" charset="0"/>
                          <a:ea typeface="Calibri"/>
                          <a:cs typeface="Times New Roman"/>
                        </a:rPr>
                        <a:t>Indicadores de gestión urbana</a:t>
                      </a:r>
                      <a:endParaRPr lang="en-US" sz="1000" dirty="0">
                        <a:latin typeface="Helvetica" pitchFamily="34" charset="0"/>
                        <a:ea typeface="Calibri"/>
                        <a:cs typeface="Times New Roman"/>
                      </a:endParaRPr>
                    </a:p>
                  </a:txBody>
                  <a:tcPr marR="16165" marT="8083" marB="8083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latin typeface="Helvetica" pitchFamily="34" charset="0"/>
                          <a:ea typeface="Calibri"/>
                          <a:cs typeface="Times New Roman"/>
                        </a:rPr>
                        <a:t>Instrumentos de planificación territorial</a:t>
                      </a:r>
                      <a:endParaRPr lang="en-US" sz="1000">
                        <a:latin typeface="Helvetica" pitchFamily="34" charset="0"/>
                        <a:ea typeface="Calibri"/>
                        <a:cs typeface="Times New Roman"/>
                      </a:endParaRPr>
                    </a:p>
                  </a:txBody>
                  <a:tcPr marR="16165" marT="8083" marB="808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latin typeface="Helvetica" pitchFamily="34" charset="0"/>
                          <a:ea typeface="Calibri"/>
                          <a:cs typeface="Times New Roman"/>
                        </a:rPr>
                        <a:t>Inversión pública</a:t>
                      </a:r>
                      <a:endParaRPr lang="en-US" sz="1000">
                        <a:latin typeface="Helvetica" pitchFamily="34" charset="0"/>
                        <a:ea typeface="Calibri"/>
                        <a:cs typeface="Times New Roman"/>
                      </a:endParaRPr>
                    </a:p>
                  </a:txBody>
                  <a:tcPr marR="1572" marT="1572" marB="157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43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Helvetica" pitchFamily="34" charset="0"/>
                          <a:ea typeface="Calibri"/>
                          <a:cs typeface="Times New Roman"/>
                        </a:rPr>
                        <a:t>Planes de transporte, movilidad y logística urbana</a:t>
                      </a:r>
                      <a:endParaRPr lang="en-US" sz="1000" dirty="0">
                        <a:latin typeface="Helvetica" pitchFamily="34" charset="0"/>
                        <a:ea typeface="Calibri"/>
                        <a:cs typeface="Times New Roman"/>
                      </a:endParaRPr>
                    </a:p>
                  </a:txBody>
                  <a:tcPr marR="16165" marT="8083" marB="8083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latin typeface="Helvetica" pitchFamily="34" charset="0"/>
                          <a:ea typeface="Calibri"/>
                          <a:cs typeface="Times New Roman"/>
                        </a:rPr>
                        <a:t>Regulación y fiscalización de usos de suelo</a:t>
                      </a:r>
                      <a:endParaRPr lang="en-US" sz="1000">
                        <a:latin typeface="Helvetica" pitchFamily="34" charset="0"/>
                        <a:ea typeface="Calibri"/>
                        <a:cs typeface="Times New Roman"/>
                      </a:endParaRPr>
                    </a:p>
                  </a:txBody>
                  <a:tcPr marR="16165" marT="8083" marB="808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latin typeface="Helvetica" pitchFamily="34" charset="0"/>
                          <a:ea typeface="Calibri"/>
                          <a:cs typeface="Times New Roman"/>
                        </a:rPr>
                        <a:t>Inversión privada</a:t>
                      </a:r>
                      <a:endParaRPr lang="en-US" sz="1000">
                        <a:latin typeface="Helvetica" pitchFamily="34" charset="0"/>
                        <a:ea typeface="Calibri"/>
                        <a:cs typeface="Times New Roman"/>
                      </a:endParaRPr>
                    </a:p>
                  </a:txBody>
                  <a:tcPr marR="1572" marT="1572" marB="157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43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Helvetica" pitchFamily="34" charset="0"/>
                          <a:ea typeface="Calibri"/>
                          <a:cs typeface="Times New Roman"/>
                        </a:rPr>
                        <a:t>Planificación y gestión a nivel de sistema de ciudades</a:t>
                      </a:r>
                      <a:endParaRPr lang="en-US" sz="1000" dirty="0">
                        <a:latin typeface="Helvetica" pitchFamily="34" charset="0"/>
                        <a:ea typeface="Calibri"/>
                        <a:cs typeface="Times New Roman"/>
                      </a:endParaRPr>
                    </a:p>
                  </a:txBody>
                  <a:tcPr marR="16165" marT="8083" marB="8083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Helvetica" pitchFamily="34" charset="0"/>
                        <a:ea typeface="Calibri"/>
                        <a:cs typeface="Times New Roman"/>
                      </a:endParaRPr>
                    </a:p>
                  </a:txBody>
                  <a:tcPr marR="16165" marT="8083" marB="808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latin typeface="Helvetica" pitchFamily="34" charset="0"/>
                          <a:ea typeface="Calibri"/>
                          <a:cs typeface="Times New Roman"/>
                        </a:rPr>
                        <a:t>Subsidio habitacional</a:t>
                      </a:r>
                      <a:endParaRPr lang="en-US" sz="1000">
                        <a:latin typeface="Helvetica" pitchFamily="34" charset="0"/>
                        <a:ea typeface="Calibri"/>
                        <a:cs typeface="Times New Roman"/>
                      </a:endParaRPr>
                    </a:p>
                  </a:txBody>
                  <a:tcPr marR="1572" marT="1572" marB="157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43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 b="1">
                          <a:latin typeface="Helvetica" pitchFamily="34" charset="0"/>
                          <a:ea typeface="Calibri"/>
                          <a:cs typeface="Times New Roman"/>
                        </a:rPr>
                        <a:t>Renta vs. Costo</a:t>
                      </a:r>
                      <a:endParaRPr lang="en-US" sz="1000">
                        <a:latin typeface="Helvetica" pitchFamily="34" charset="0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 b="1">
                          <a:latin typeface="Helvetica" pitchFamily="34" charset="0"/>
                          <a:ea typeface="Calibri"/>
                          <a:cs typeface="Times New Roman"/>
                        </a:rPr>
                        <a:t>(Capital)</a:t>
                      </a:r>
                      <a:endParaRPr lang="en-US" sz="1000">
                        <a:latin typeface="Helvetica" pitchFamily="34" charset="0"/>
                        <a:ea typeface="Calibri"/>
                        <a:cs typeface="Times New Roman"/>
                      </a:endParaRPr>
                    </a:p>
                  </a:txBody>
                  <a:tcPr marR="16165" marT="8083" marB="808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Helvetica" pitchFamily="34" charset="0"/>
                          <a:ea typeface="Calibri"/>
                          <a:cs typeface="Times New Roman"/>
                        </a:rPr>
                        <a:t>Inversiones urbanas</a:t>
                      </a:r>
                      <a:endParaRPr lang="en-US" sz="1000" dirty="0">
                        <a:latin typeface="Helvetica" pitchFamily="34" charset="0"/>
                        <a:ea typeface="Calibri"/>
                        <a:cs typeface="Times New Roman"/>
                      </a:endParaRPr>
                    </a:p>
                  </a:txBody>
                  <a:tcPr marR="16165" marT="8083" marB="8083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latin typeface="Helvetica" pitchFamily="34" charset="0"/>
                          <a:ea typeface="Calibri"/>
                          <a:cs typeface="Times New Roman"/>
                        </a:rPr>
                        <a:t>Alianzas público-privadas</a:t>
                      </a:r>
                      <a:endParaRPr lang="en-US" sz="1000">
                        <a:latin typeface="Helvetica" pitchFamily="34" charset="0"/>
                        <a:ea typeface="Calibri"/>
                        <a:cs typeface="Times New Roman"/>
                      </a:endParaRPr>
                    </a:p>
                  </a:txBody>
                  <a:tcPr marR="1572" marT="1572" marB="157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latin typeface="Helvetica" pitchFamily="34" charset="0"/>
                          <a:ea typeface="Calibri"/>
                          <a:cs typeface="Times New Roman"/>
                        </a:rPr>
                        <a:t>Articulación urbano-rural</a:t>
                      </a:r>
                      <a:endParaRPr lang="en-US" sz="1000">
                        <a:latin typeface="Helvetica" pitchFamily="34" charset="0"/>
                        <a:ea typeface="Calibri"/>
                        <a:cs typeface="Times New Roman"/>
                      </a:endParaRPr>
                    </a:p>
                  </a:txBody>
                  <a:tcPr marR="1572" marT="1572" marB="157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43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latin typeface="Helvetica" pitchFamily="34" charset="0"/>
                          <a:ea typeface="Calibri"/>
                          <a:cs typeface="Times New Roman"/>
                        </a:rPr>
                        <a:t>Empleo y migración</a:t>
                      </a:r>
                      <a:endParaRPr lang="en-US" sz="1000">
                        <a:latin typeface="Helvetica" pitchFamily="34" charset="0"/>
                        <a:ea typeface="Calibri"/>
                        <a:cs typeface="Times New Roman"/>
                      </a:endParaRPr>
                    </a:p>
                  </a:txBody>
                  <a:tcPr marR="16165" marT="8083" marB="8083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Helvetica" pitchFamily="34" charset="0"/>
                          <a:ea typeface="Calibri"/>
                          <a:cs typeface="Times New Roman"/>
                        </a:rPr>
                        <a:t>Programas de fomento a la innovación</a:t>
                      </a:r>
                      <a:endParaRPr lang="en-US" sz="1000" dirty="0">
                        <a:latin typeface="Helvetica" pitchFamily="34" charset="0"/>
                        <a:ea typeface="Calibri"/>
                        <a:cs typeface="Times New Roman"/>
                      </a:endParaRPr>
                    </a:p>
                  </a:txBody>
                  <a:tcPr marR="1572" marT="1572" marB="157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latin typeface="Helvetica" pitchFamily="34" charset="0"/>
                          <a:ea typeface="Calibri"/>
                          <a:cs typeface="Times New Roman"/>
                        </a:rPr>
                        <a:t>Fiscalidad en base a externalidades</a:t>
                      </a:r>
                      <a:endParaRPr lang="en-US" sz="1000">
                        <a:latin typeface="Helvetica" pitchFamily="34" charset="0"/>
                        <a:ea typeface="Calibri"/>
                        <a:cs typeface="Times New Roman"/>
                      </a:endParaRPr>
                    </a:p>
                  </a:txBody>
                  <a:tcPr marR="1572" marT="1572" marB="157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43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latin typeface="Helvetica" pitchFamily="34" charset="0"/>
                          <a:ea typeface="Calibri"/>
                          <a:cs typeface="Times New Roman"/>
                        </a:rPr>
                        <a:t>Desarrollo de competitividad</a:t>
                      </a:r>
                      <a:endParaRPr lang="en-US" sz="1000">
                        <a:latin typeface="Helvetica" pitchFamily="34" charset="0"/>
                        <a:ea typeface="Calibri"/>
                        <a:cs typeface="Times New Roman"/>
                      </a:endParaRPr>
                    </a:p>
                  </a:txBody>
                  <a:tcPr marR="16165" marT="8083" marB="8083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Helvetica" pitchFamily="34" charset="0"/>
                          <a:ea typeface="Calibri"/>
                          <a:cs typeface="Times New Roman"/>
                        </a:rPr>
                        <a:t>Formalización del mercado laboral</a:t>
                      </a:r>
                      <a:endParaRPr lang="en-US" sz="1000" dirty="0">
                        <a:latin typeface="Helvetica" pitchFamily="34" charset="0"/>
                        <a:ea typeface="Calibri"/>
                        <a:cs typeface="Times New Roman"/>
                      </a:endParaRPr>
                    </a:p>
                  </a:txBody>
                  <a:tcPr marR="1572" marT="1572" marB="157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latin typeface="Helvetica" pitchFamily="34" charset="0"/>
                          <a:ea typeface="Calibri"/>
                          <a:cs typeface="Times New Roman"/>
                        </a:rPr>
                        <a:t>Promoción de plusvalías</a:t>
                      </a:r>
                      <a:endParaRPr lang="en-US" sz="1000">
                        <a:latin typeface="Helvetica" pitchFamily="34" charset="0"/>
                        <a:ea typeface="Calibri"/>
                        <a:cs typeface="Times New Roman"/>
                      </a:endParaRPr>
                    </a:p>
                  </a:txBody>
                  <a:tcPr marR="1572" marT="1572" marB="157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43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latin typeface="Helvetica" pitchFamily="34" charset="0"/>
                          <a:ea typeface="Calibri"/>
                          <a:cs typeface="Times New Roman"/>
                        </a:rPr>
                        <a:t>Parques industriales/Clusters</a:t>
                      </a:r>
                      <a:endParaRPr lang="en-US" sz="1000">
                        <a:latin typeface="Helvetica" pitchFamily="34" charset="0"/>
                        <a:ea typeface="Calibri"/>
                        <a:cs typeface="Times New Roman"/>
                      </a:endParaRPr>
                    </a:p>
                  </a:txBody>
                  <a:tcPr marR="16165" marT="8083" marB="8083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Helvetica" pitchFamily="34" charset="0"/>
                          <a:ea typeface="Calibri"/>
                          <a:cs typeface="Times New Roman"/>
                        </a:rPr>
                        <a:t>Patrones de producción, distribución y consumo</a:t>
                      </a:r>
                      <a:endParaRPr lang="en-US" sz="1000" dirty="0">
                        <a:latin typeface="Helvetica" pitchFamily="34" charset="0"/>
                        <a:ea typeface="Calibri"/>
                        <a:cs typeface="Times New Roman"/>
                      </a:endParaRPr>
                    </a:p>
                  </a:txBody>
                  <a:tcPr marR="1572" marT="1572" marB="157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Helvetica" pitchFamily="34" charset="0"/>
                          <a:ea typeface="Calibri"/>
                          <a:cs typeface="Times New Roman"/>
                        </a:rPr>
                        <a:t>Generación de recursos endógenos</a:t>
                      </a:r>
                      <a:endParaRPr lang="en-US" sz="1000" dirty="0">
                        <a:latin typeface="Helvetica" pitchFamily="34" charset="0"/>
                        <a:ea typeface="Calibri"/>
                        <a:cs typeface="Times New Roman"/>
                      </a:endParaRPr>
                    </a:p>
                  </a:txBody>
                  <a:tcPr marR="1572" marT="1572" marB="157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43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 b="1">
                          <a:latin typeface="Helvetica" pitchFamily="34" charset="0"/>
                          <a:ea typeface="Calibri"/>
                          <a:cs typeface="Times New Roman"/>
                        </a:rPr>
                        <a:t>Desarrollo vs. Desigualdad</a:t>
                      </a:r>
                      <a:endParaRPr lang="en-US" sz="1000">
                        <a:latin typeface="Helvetica" pitchFamily="34" charset="0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 b="1">
                          <a:latin typeface="Helvetica" pitchFamily="34" charset="0"/>
                          <a:ea typeface="Calibri"/>
                          <a:cs typeface="Times New Roman"/>
                        </a:rPr>
                        <a:t>(Social)</a:t>
                      </a:r>
                      <a:endParaRPr lang="en-US" sz="1000">
                        <a:latin typeface="Helvetica" pitchFamily="34" charset="0"/>
                        <a:ea typeface="Calibri"/>
                        <a:cs typeface="Times New Roman"/>
                      </a:endParaRPr>
                    </a:p>
                  </a:txBody>
                  <a:tcPr marR="16165" marT="8083" marB="808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latin typeface="Helvetica" pitchFamily="34" charset="0"/>
                          <a:ea typeface="Calibri"/>
                          <a:cs typeface="Times New Roman"/>
                        </a:rPr>
                        <a:t>Zonificación social mixta</a:t>
                      </a:r>
                      <a:endParaRPr lang="en-US" sz="1000">
                        <a:latin typeface="Helvetica" pitchFamily="34" charset="0"/>
                        <a:ea typeface="Calibri"/>
                        <a:cs typeface="Times New Roman"/>
                      </a:endParaRPr>
                    </a:p>
                  </a:txBody>
                  <a:tcPr marR="16165" marT="8083" marB="8083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Helvetica" pitchFamily="34" charset="0"/>
                          <a:ea typeface="Calibri"/>
                          <a:cs typeface="Times New Roman"/>
                        </a:rPr>
                        <a:t>Fiscalización del comercio ilícito</a:t>
                      </a:r>
                      <a:endParaRPr lang="en-US" sz="1000" dirty="0">
                        <a:latin typeface="Helvetica" pitchFamily="34" charset="0"/>
                        <a:ea typeface="Calibri"/>
                        <a:cs typeface="Times New Roman"/>
                      </a:endParaRPr>
                    </a:p>
                  </a:txBody>
                  <a:tcPr marR="1572" marT="1572" marB="157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Helvetica" pitchFamily="34" charset="0"/>
                          <a:ea typeface="Calibri"/>
                          <a:cs typeface="Times New Roman"/>
                        </a:rPr>
                        <a:t>Diversificación económica</a:t>
                      </a:r>
                      <a:endParaRPr lang="en-US" sz="1000" dirty="0">
                        <a:latin typeface="Helvetica" pitchFamily="34" charset="0"/>
                        <a:ea typeface="Calibri"/>
                        <a:cs typeface="Times New Roman"/>
                      </a:endParaRPr>
                    </a:p>
                  </a:txBody>
                  <a:tcPr marR="1572" marT="1572" marB="157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43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Helvetica" pitchFamily="34" charset="0"/>
                          <a:ea typeface="Calibri"/>
                          <a:cs typeface="Times New Roman"/>
                        </a:rPr>
                        <a:t>Innovación en vivienda social</a:t>
                      </a:r>
                      <a:endParaRPr lang="en-US" sz="1000" dirty="0">
                        <a:latin typeface="Helvetica" pitchFamily="34" charset="0"/>
                        <a:ea typeface="Calibri"/>
                        <a:cs typeface="Times New Roman"/>
                      </a:endParaRPr>
                    </a:p>
                  </a:txBody>
                  <a:tcPr marR="16165" marT="8083" marB="8083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latin typeface="Helvetica" pitchFamily="34" charset="0"/>
                          <a:ea typeface="Calibri"/>
                          <a:cs typeface="Times New Roman"/>
                        </a:rPr>
                        <a:t>Reciprocidad espacial</a:t>
                      </a:r>
                      <a:endParaRPr lang="en-US" sz="1000">
                        <a:latin typeface="Helvetica" pitchFamily="34" charset="0"/>
                        <a:ea typeface="Calibri"/>
                        <a:cs typeface="Times New Roman"/>
                      </a:endParaRPr>
                    </a:p>
                  </a:txBody>
                  <a:tcPr marR="1572" marT="1572" marB="157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Helvetica" pitchFamily="34" charset="0"/>
                          <a:ea typeface="Calibri"/>
                          <a:cs typeface="Times New Roman"/>
                        </a:rPr>
                        <a:t>Atracción de inversión</a:t>
                      </a:r>
                      <a:endParaRPr lang="en-US" sz="1000" dirty="0">
                        <a:latin typeface="Helvetica" pitchFamily="34" charset="0"/>
                        <a:ea typeface="Calibri"/>
                        <a:cs typeface="Times New Roman"/>
                      </a:endParaRPr>
                    </a:p>
                  </a:txBody>
                  <a:tcPr marR="1572" marT="1572" marB="157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43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Helvetica" pitchFamily="34" charset="0"/>
                          <a:ea typeface="Calibri"/>
                          <a:cs typeface="Times New Roman"/>
                        </a:rPr>
                        <a:t>Gestión a nivel de barrio</a:t>
                      </a:r>
                      <a:endParaRPr lang="en-US" sz="1000" dirty="0">
                        <a:latin typeface="Helvetica" pitchFamily="34" charset="0"/>
                        <a:ea typeface="Calibri"/>
                        <a:cs typeface="Times New Roman"/>
                      </a:endParaRPr>
                    </a:p>
                  </a:txBody>
                  <a:tcPr marR="16165" marT="8083" marB="8083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000">
                        <a:latin typeface="Helvetica" pitchFamily="34" charset="0"/>
                        <a:ea typeface="Calibri"/>
                        <a:cs typeface="Times New Roman"/>
                      </a:endParaRPr>
                    </a:p>
                  </a:txBody>
                  <a:tcPr marR="1572" marT="1572" marB="157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Helvetica" pitchFamily="34" charset="0"/>
                          <a:ea typeface="Calibri"/>
                          <a:cs typeface="Times New Roman"/>
                        </a:rPr>
                        <a:t>Atracción de capital humano</a:t>
                      </a:r>
                      <a:endParaRPr lang="en-US" sz="1000" dirty="0">
                        <a:latin typeface="Helvetica" pitchFamily="34" charset="0"/>
                        <a:ea typeface="Calibri"/>
                        <a:cs typeface="Times New Roman"/>
                      </a:endParaRPr>
                    </a:p>
                  </a:txBody>
                  <a:tcPr marR="1572" marT="1572" marB="157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43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latin typeface="Helvetica" pitchFamily="34" charset="0"/>
                          <a:ea typeface="Calibri"/>
                          <a:cs typeface="Times New Roman"/>
                        </a:rPr>
                        <a:t>Localización de actividades no deseadas</a:t>
                      </a:r>
                      <a:endParaRPr lang="en-US" sz="1000">
                        <a:latin typeface="Helvetica" pitchFamily="34" charset="0"/>
                        <a:ea typeface="Calibri"/>
                        <a:cs typeface="Times New Roman"/>
                      </a:endParaRPr>
                    </a:p>
                  </a:txBody>
                  <a:tcPr marR="16165" marT="8083" marB="8083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000">
                        <a:latin typeface="Helvetica" pitchFamily="34" charset="0"/>
                        <a:ea typeface="Calibri"/>
                        <a:cs typeface="Times New Roman"/>
                      </a:endParaRPr>
                    </a:p>
                  </a:txBody>
                  <a:tcPr marR="1572" marT="1572" marB="157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000" dirty="0">
                        <a:latin typeface="Helvetica" pitchFamily="34" charset="0"/>
                        <a:ea typeface="Calibri"/>
                        <a:cs typeface="Times New Roman"/>
                      </a:endParaRPr>
                    </a:p>
                  </a:txBody>
                  <a:tcPr marR="1572" marT="1572" marB="157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43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 b="1" dirty="0" smtClean="0">
                          <a:latin typeface="Helvetica" pitchFamily="34" charset="0"/>
                          <a:ea typeface="Calibri"/>
                          <a:cs typeface="Times New Roman"/>
                        </a:rPr>
                        <a:t>Ecosistema </a:t>
                      </a:r>
                      <a:r>
                        <a:rPr lang="es-ES" sz="1000" b="1" dirty="0">
                          <a:latin typeface="Helvetica" pitchFamily="34" charset="0"/>
                          <a:ea typeface="Calibri"/>
                          <a:cs typeface="Times New Roman"/>
                        </a:rPr>
                        <a:t>vs. Servicios </a:t>
                      </a:r>
                      <a:r>
                        <a:rPr lang="es-ES" sz="1000" b="1" dirty="0" smtClean="0">
                          <a:latin typeface="Helvetica" pitchFamily="34" charset="0"/>
                          <a:ea typeface="Calibri"/>
                          <a:cs typeface="Times New Roman"/>
                        </a:rPr>
                        <a:t>ambientales</a:t>
                      </a:r>
                      <a:endParaRPr lang="en-US" sz="1000" dirty="0">
                        <a:latin typeface="Helvetica" pitchFamily="34" charset="0"/>
                        <a:ea typeface="Calibri"/>
                        <a:cs typeface="Times New Roman"/>
                      </a:endParaRPr>
                    </a:p>
                  </a:txBody>
                  <a:tcPr marR="16165" marT="8083" marB="808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latin typeface="Helvetica" pitchFamily="34" charset="0"/>
                          <a:ea typeface="Calibri"/>
                          <a:cs typeface="Times New Roman"/>
                        </a:rPr>
                        <a:t>Enfoque urbano-regional</a:t>
                      </a:r>
                      <a:endParaRPr lang="en-US" sz="1000">
                        <a:latin typeface="Helvetica" pitchFamily="34" charset="0"/>
                        <a:ea typeface="Calibri"/>
                        <a:cs typeface="Times New Roman"/>
                      </a:endParaRPr>
                    </a:p>
                  </a:txBody>
                  <a:tcPr marR="16165" marT="8083" marB="8083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latin typeface="Helvetica" pitchFamily="34" charset="0"/>
                          <a:ea typeface="Calibri"/>
                          <a:cs typeface="Times New Roman"/>
                        </a:rPr>
                        <a:t>Sistemas de monitoreo de variables ambientales</a:t>
                      </a:r>
                      <a:endParaRPr lang="en-US" sz="1000">
                        <a:latin typeface="Helvetica" pitchFamily="34" charset="0"/>
                        <a:ea typeface="Calibri"/>
                        <a:cs typeface="Times New Roman"/>
                      </a:endParaRPr>
                    </a:p>
                  </a:txBody>
                  <a:tcPr marR="1572" marT="1572" marB="157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Helvetica" pitchFamily="34" charset="0"/>
                          <a:ea typeface="Calibri"/>
                          <a:cs typeface="Times New Roman"/>
                        </a:rPr>
                        <a:t>Gestión de residuos domiciliarios</a:t>
                      </a:r>
                      <a:endParaRPr lang="en-US" sz="1000" dirty="0">
                        <a:latin typeface="Helvetica" pitchFamily="34" charset="0"/>
                        <a:ea typeface="Calibri"/>
                        <a:cs typeface="Times New Roman"/>
                      </a:endParaRPr>
                    </a:p>
                  </a:txBody>
                  <a:tcPr marR="1572" marT="1572" marB="157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43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latin typeface="Helvetica" pitchFamily="34" charset="0"/>
                          <a:ea typeface="Calibri"/>
                          <a:cs typeface="Times New Roman"/>
                        </a:rPr>
                        <a:t>Valoración de servicios ecosistémicos</a:t>
                      </a:r>
                      <a:endParaRPr lang="en-US" sz="1000">
                        <a:latin typeface="Helvetica" pitchFamily="34" charset="0"/>
                        <a:ea typeface="Calibri"/>
                        <a:cs typeface="Times New Roman"/>
                      </a:endParaRPr>
                    </a:p>
                  </a:txBody>
                  <a:tcPr marR="16165" marT="8083" marB="8083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latin typeface="Helvetica" pitchFamily="34" charset="0"/>
                          <a:ea typeface="Calibri"/>
                          <a:cs typeface="Times New Roman"/>
                        </a:rPr>
                        <a:t>Mecanismos de compensación ambiental</a:t>
                      </a:r>
                      <a:endParaRPr lang="en-US" sz="1000">
                        <a:latin typeface="Helvetica" pitchFamily="34" charset="0"/>
                        <a:ea typeface="Calibri"/>
                        <a:cs typeface="Times New Roman"/>
                      </a:endParaRPr>
                    </a:p>
                  </a:txBody>
                  <a:tcPr marR="1572" marT="1572" marB="157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Helvetica" pitchFamily="34" charset="0"/>
                          <a:ea typeface="Calibri"/>
                          <a:cs typeface="Times New Roman"/>
                        </a:rPr>
                        <a:t>Gestión de residuos domiciliarios</a:t>
                      </a:r>
                      <a:endParaRPr lang="en-US" sz="1000" dirty="0">
                        <a:latin typeface="Helvetica" pitchFamily="34" charset="0"/>
                        <a:ea typeface="Calibri"/>
                        <a:cs typeface="Times New Roman"/>
                      </a:endParaRPr>
                    </a:p>
                  </a:txBody>
                  <a:tcPr marR="1572" marT="1572" marB="157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43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latin typeface="Helvetica" pitchFamily="34" charset="0"/>
                          <a:ea typeface="Calibri"/>
                          <a:cs typeface="Times New Roman"/>
                        </a:rPr>
                        <a:t>Establecimiento y mantención de áreas verdes</a:t>
                      </a:r>
                      <a:endParaRPr lang="en-US" sz="1000">
                        <a:latin typeface="Helvetica" pitchFamily="34" charset="0"/>
                        <a:ea typeface="Calibri"/>
                        <a:cs typeface="Times New Roman"/>
                      </a:endParaRPr>
                    </a:p>
                  </a:txBody>
                  <a:tcPr marR="16165" marT="8083" marB="8083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Helvetica" pitchFamily="34" charset="0"/>
                          <a:ea typeface="Calibri"/>
                          <a:cs typeface="Times New Roman"/>
                        </a:rPr>
                        <a:t>Gestión de riesgo natural</a:t>
                      </a:r>
                      <a:endParaRPr lang="en-US" sz="1000" dirty="0">
                        <a:latin typeface="Helvetica" pitchFamily="34" charset="0"/>
                        <a:ea typeface="Calibri"/>
                        <a:cs typeface="Times New Roman"/>
                      </a:endParaRPr>
                    </a:p>
                  </a:txBody>
                  <a:tcPr marR="1572" marT="1572" marB="157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Helvetica" pitchFamily="34" charset="0"/>
                          <a:ea typeface="Calibri"/>
                          <a:cs typeface="Times New Roman"/>
                        </a:rPr>
                        <a:t>Sistema de áreas protegidas urbanas</a:t>
                      </a:r>
                      <a:endParaRPr lang="en-US" sz="1000" dirty="0">
                        <a:latin typeface="Helvetica" pitchFamily="34" charset="0"/>
                        <a:ea typeface="Calibri"/>
                        <a:cs typeface="Times New Roman"/>
                      </a:endParaRPr>
                    </a:p>
                  </a:txBody>
                  <a:tcPr marR="1572" marT="1572" marB="157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43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latin typeface="Helvetica" pitchFamily="34" charset="0"/>
                          <a:ea typeface="Calibri"/>
                          <a:cs typeface="Times New Roman"/>
                        </a:rPr>
                        <a:t>Corredores biológicos urbanos</a:t>
                      </a:r>
                      <a:endParaRPr lang="en-US" sz="1000">
                        <a:latin typeface="Helvetica" pitchFamily="34" charset="0"/>
                        <a:ea typeface="Calibri"/>
                        <a:cs typeface="Times New Roman"/>
                      </a:endParaRPr>
                    </a:p>
                  </a:txBody>
                  <a:tcPr marR="16165" marT="8083" marB="8083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latin typeface="Helvetica" pitchFamily="34" charset="0"/>
                          <a:ea typeface="Calibri"/>
                          <a:cs typeface="Times New Roman"/>
                        </a:rPr>
                        <a:t>Instituciones locales de gestión de emergencias</a:t>
                      </a:r>
                      <a:endParaRPr lang="en-US" sz="1000">
                        <a:latin typeface="Helvetica" pitchFamily="34" charset="0"/>
                        <a:ea typeface="Calibri"/>
                        <a:cs typeface="Times New Roman"/>
                      </a:endParaRPr>
                    </a:p>
                  </a:txBody>
                  <a:tcPr marR="1572" marT="1572" marB="157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Helvetica" pitchFamily="34" charset="0"/>
                          <a:ea typeface="Calibri"/>
                          <a:cs typeface="Times New Roman"/>
                        </a:rPr>
                        <a:t>Política fiscal “verde”</a:t>
                      </a:r>
                      <a:endParaRPr lang="en-US" sz="1000" dirty="0">
                        <a:latin typeface="Helvetica" pitchFamily="34" charset="0"/>
                        <a:ea typeface="Calibri"/>
                        <a:cs typeface="Times New Roman"/>
                      </a:endParaRPr>
                    </a:p>
                  </a:txBody>
                  <a:tcPr marR="1572" marT="1572" marB="157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43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 b="1">
                          <a:latin typeface="Helvetica" pitchFamily="34" charset="0"/>
                          <a:ea typeface="Calibri"/>
                          <a:cs typeface="Times New Roman"/>
                        </a:rPr>
                        <a:t>Habitante vs. Ciudadano</a:t>
                      </a:r>
                      <a:endParaRPr lang="en-US" sz="1000">
                        <a:latin typeface="Helvetica" pitchFamily="34" charset="0"/>
                        <a:ea typeface="Calibri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 b="1">
                          <a:latin typeface="Helvetica" pitchFamily="34" charset="0"/>
                          <a:ea typeface="Calibri"/>
                          <a:cs typeface="Times New Roman"/>
                        </a:rPr>
                        <a:t>(Comunal)</a:t>
                      </a:r>
                      <a:endParaRPr lang="en-US" sz="1000">
                        <a:latin typeface="Helvetica" pitchFamily="34" charset="0"/>
                        <a:ea typeface="Calibri"/>
                        <a:cs typeface="Times New Roman"/>
                      </a:endParaRPr>
                    </a:p>
                  </a:txBody>
                  <a:tcPr marR="16165" marT="8083" marB="8083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latin typeface="Helvetica" pitchFamily="34" charset="0"/>
                          <a:ea typeface="Calibri"/>
                          <a:cs typeface="Times New Roman"/>
                        </a:rPr>
                        <a:t>Planificación y diseño inclusivo</a:t>
                      </a:r>
                      <a:endParaRPr lang="en-US" sz="1000">
                        <a:latin typeface="Helvetica" pitchFamily="34" charset="0"/>
                        <a:ea typeface="Calibri"/>
                        <a:cs typeface="Times New Roman"/>
                      </a:endParaRPr>
                    </a:p>
                  </a:txBody>
                  <a:tcPr marR="16165" marT="8083" marB="8083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latin typeface="Helvetica" pitchFamily="34" charset="0"/>
                          <a:ea typeface="Calibri"/>
                          <a:cs typeface="Times New Roman"/>
                        </a:rPr>
                        <a:t>Institucionalización de la participación ciudadana</a:t>
                      </a:r>
                      <a:endParaRPr lang="en-US" sz="1000">
                        <a:latin typeface="Helvetica" pitchFamily="34" charset="0"/>
                        <a:ea typeface="Calibri"/>
                        <a:cs typeface="Times New Roman"/>
                      </a:endParaRPr>
                    </a:p>
                  </a:txBody>
                  <a:tcPr marR="1572" marT="1572" marB="157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Helvetica" pitchFamily="34" charset="0"/>
                          <a:ea typeface="Calibri"/>
                          <a:cs typeface="Times New Roman"/>
                        </a:rPr>
                        <a:t>Donaciones privadas</a:t>
                      </a:r>
                      <a:endParaRPr lang="en-US" sz="1000" dirty="0">
                        <a:latin typeface="Helvetica" pitchFamily="34" charset="0"/>
                        <a:ea typeface="Calibri"/>
                        <a:cs typeface="Times New Roman"/>
                      </a:endParaRPr>
                    </a:p>
                  </a:txBody>
                  <a:tcPr marR="1572" marT="1572" marB="157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43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latin typeface="Helvetica" pitchFamily="34" charset="0"/>
                          <a:ea typeface="Calibri"/>
                          <a:cs typeface="Times New Roman"/>
                        </a:rPr>
                        <a:t>Educación cívica</a:t>
                      </a:r>
                      <a:endParaRPr lang="en-US" sz="1000">
                        <a:latin typeface="Helvetica" pitchFamily="34" charset="0"/>
                        <a:ea typeface="Calibri"/>
                        <a:cs typeface="Times New Roman"/>
                      </a:endParaRPr>
                    </a:p>
                  </a:txBody>
                  <a:tcPr marR="16165" marT="8083" marB="8083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latin typeface="Helvetica" pitchFamily="34" charset="0"/>
                          <a:ea typeface="Calibri"/>
                          <a:cs typeface="Times New Roman"/>
                        </a:rPr>
                        <a:t>Meso y micro gobernanza</a:t>
                      </a:r>
                      <a:endParaRPr lang="en-US" sz="1000">
                        <a:latin typeface="Helvetica" pitchFamily="34" charset="0"/>
                        <a:ea typeface="Calibri"/>
                        <a:cs typeface="Times New Roman"/>
                      </a:endParaRPr>
                    </a:p>
                  </a:txBody>
                  <a:tcPr marR="1572" marT="1572" marB="157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000" dirty="0">
                        <a:latin typeface="Helvetica" pitchFamily="34" charset="0"/>
                        <a:ea typeface="Calibri"/>
                        <a:cs typeface="Times New Roman"/>
                      </a:endParaRPr>
                    </a:p>
                  </a:txBody>
                  <a:tcPr marR="1572" marT="1572" marB="157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43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latin typeface="Helvetica" pitchFamily="34" charset="0"/>
                          <a:ea typeface="Calibri"/>
                          <a:cs typeface="Times New Roman"/>
                        </a:rPr>
                        <a:t>Mejoramiento de barrios</a:t>
                      </a:r>
                      <a:endParaRPr lang="en-US" sz="1000">
                        <a:latin typeface="Helvetica" pitchFamily="34" charset="0"/>
                        <a:ea typeface="Calibri"/>
                        <a:cs typeface="Times New Roman"/>
                      </a:endParaRPr>
                    </a:p>
                  </a:txBody>
                  <a:tcPr marR="16165" marT="8083" marB="8083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latin typeface="Helvetica" pitchFamily="34" charset="0"/>
                          <a:ea typeface="Calibri"/>
                          <a:cs typeface="Times New Roman"/>
                        </a:rPr>
                        <a:t>Monitoreo ciudadano</a:t>
                      </a:r>
                      <a:endParaRPr lang="en-US" sz="1000">
                        <a:latin typeface="Helvetica" pitchFamily="34" charset="0"/>
                        <a:ea typeface="Calibri"/>
                        <a:cs typeface="Times New Roman"/>
                      </a:endParaRPr>
                    </a:p>
                  </a:txBody>
                  <a:tcPr marR="1572" marT="1572" marB="157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000" dirty="0">
                        <a:latin typeface="Helvetica" pitchFamily="34" charset="0"/>
                        <a:ea typeface="Calibri"/>
                        <a:cs typeface="Times New Roman"/>
                      </a:endParaRPr>
                    </a:p>
                  </a:txBody>
                  <a:tcPr marR="1572" marT="1572" marB="157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43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R="16165" marT="8083" marB="8083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latin typeface="Georgia"/>
                          <a:ea typeface="Calibri"/>
                          <a:cs typeface="Times New Roman"/>
                        </a:rPr>
                        <a:t>Liderazgo comunitario</a:t>
                      </a:r>
                      <a:endParaRPr lang="en-US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R="1572" marT="1572" marB="157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000" dirty="0">
                        <a:latin typeface="Georgia"/>
                        <a:ea typeface="Calibri"/>
                        <a:cs typeface="Times New Roman"/>
                      </a:endParaRPr>
                    </a:p>
                  </a:txBody>
                  <a:tcPr marR="1572" marT="1572" marB="1572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42420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718370"/>
            <a:ext cx="7956376" cy="3214686"/>
          </a:xfrm>
        </p:spPr>
        <p:txBody>
          <a:bodyPr/>
          <a:lstStyle/>
          <a:p>
            <a:pPr marL="0" lvl="0" indent="0">
              <a:spcBef>
                <a:spcPts val="0"/>
              </a:spcBef>
              <a:buNone/>
            </a:pPr>
            <a:r>
              <a:rPr lang="es-ES" sz="1800" dirty="0" smtClean="0">
                <a:latin typeface="Arial" pitchFamily="34" charset="0"/>
                <a:cs typeface="Arial" pitchFamily="34" charset="0"/>
              </a:rPr>
              <a:t>En su resolución 24/14, relativa a las aportaciones y el apoyo al proceso preparatorio de Hábitat III, </a:t>
            </a:r>
            <a:r>
              <a:rPr lang="es-ES" sz="1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el Consejo de Administración de ONU-Habitat </a:t>
            </a:r>
            <a:r>
              <a:rPr lang="es-ES" sz="1800" dirty="0" smtClean="0">
                <a:latin typeface="Arial" pitchFamily="34" charset="0"/>
                <a:cs typeface="Arial" pitchFamily="34" charset="0"/>
              </a:rPr>
              <a:t>Solicitó al Secretario General de la Conferencia que, haciendo uso de la experiencia de </a:t>
            </a:r>
            <a:r>
              <a:rPr lang="es-ES" sz="1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ONU-Hábitat</a:t>
            </a:r>
            <a:r>
              <a:rPr lang="es-ES" sz="1800" dirty="0" smtClean="0">
                <a:latin typeface="Arial" pitchFamily="34" charset="0"/>
                <a:cs typeface="Arial" pitchFamily="34" charset="0"/>
              </a:rPr>
              <a:t> y del sistema de las Naciones Unidas en su conjunto, y concretamente, en cooperación con las </a:t>
            </a:r>
            <a:r>
              <a:rPr lang="es-ES" sz="1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comisiones regionales </a:t>
            </a:r>
            <a:r>
              <a:rPr lang="es-ES" sz="18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de las Naciones Unidas y otras organizaciones internacionales, regionales y subregionales, preparara </a:t>
            </a:r>
            <a:r>
              <a:rPr lang="es-ES" sz="1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informes regionales </a:t>
            </a:r>
            <a:r>
              <a:rPr lang="es-ES" sz="1800" dirty="0" smtClean="0">
                <a:latin typeface="Arial" pitchFamily="34" charset="0"/>
                <a:cs typeface="Arial" pitchFamily="34" charset="0"/>
              </a:rPr>
              <a:t>en los que  se aprovecharan los resultados de los informes nacionales, así como los conocimientos, recursos y datos de que se dispusiera como aportación para las reuniones primera y segunda del Comité Preparatorio de Hábitat III.</a:t>
            </a:r>
            <a:endParaRPr lang="es-ES" sz="1800" i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0" y="0"/>
            <a:ext cx="5868144" cy="57626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s-CL" sz="2800" b="1" dirty="0" smtClean="0">
                <a:latin typeface="Arial" pitchFamily="34" charset="0"/>
                <a:cs typeface="Arial" pitchFamily="34" charset="0"/>
              </a:rPr>
              <a:t>5. Índice Informe Regional ALC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CEPAL Pantone 279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56376" y="86896"/>
            <a:ext cx="1082040" cy="1325880"/>
          </a:xfrm>
          <a:prstGeom prst="rect">
            <a:avLst/>
          </a:prstGeom>
        </p:spPr>
      </p:pic>
      <p:pic>
        <p:nvPicPr>
          <p:cNvPr id="8" name="Picture 2" descr="http://images.kuoni.co.uk/73/south-american-panorama-33471669-1385565544-ImageGalleryLightbox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000497" y="3805577"/>
            <a:ext cx="5143504" cy="3214690"/>
          </a:xfrm>
          <a:prstGeom prst="rect">
            <a:avLst/>
          </a:prstGeom>
          <a:noFill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0" y="3789040"/>
            <a:ext cx="4000496" cy="3874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4578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571480"/>
            <a:ext cx="7956376" cy="3214686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s-CL" sz="2800" b="1" dirty="0" smtClean="0">
                <a:latin typeface="Arial" pitchFamily="34" charset="0"/>
                <a:cs typeface="Arial" pitchFamily="34" charset="0"/>
              </a:rPr>
              <a:t>Tendencias</a:t>
            </a:r>
          </a:p>
          <a:p>
            <a:pPr marL="514350" indent="-514350">
              <a:buAutoNum type="arabicPeriod"/>
            </a:pPr>
            <a:r>
              <a:rPr lang="es-CL" sz="2800" b="1" dirty="0" smtClean="0">
                <a:latin typeface="Arial" pitchFamily="34" charset="0"/>
                <a:cs typeface="Arial" pitchFamily="34" charset="0"/>
              </a:rPr>
              <a:t>Aspectos económicos</a:t>
            </a:r>
          </a:p>
          <a:p>
            <a:pPr marL="514350" indent="-514350">
              <a:buAutoNum type="arabicPeriod"/>
            </a:pPr>
            <a:r>
              <a:rPr lang="es-CL" sz="2800" b="1" dirty="0" smtClean="0">
                <a:latin typeface="Arial" pitchFamily="34" charset="0"/>
                <a:cs typeface="Arial" pitchFamily="34" charset="0"/>
              </a:rPr>
              <a:t>Aspectos sociales</a:t>
            </a:r>
          </a:p>
          <a:p>
            <a:pPr marL="514350" indent="-514350">
              <a:buAutoNum type="arabicPeriod"/>
            </a:pPr>
            <a:r>
              <a:rPr lang="es-CL" sz="2800" b="1" dirty="0" smtClean="0">
                <a:latin typeface="Arial" pitchFamily="34" charset="0"/>
                <a:cs typeface="Arial" pitchFamily="34" charset="0"/>
              </a:rPr>
              <a:t>Aspectos ambientales</a:t>
            </a:r>
          </a:p>
          <a:p>
            <a:pPr marL="514350" indent="-514350">
              <a:buAutoNum type="arabicPeriod"/>
            </a:pPr>
            <a:r>
              <a:rPr lang="es-CL" sz="2800" b="1" dirty="0" smtClean="0">
                <a:latin typeface="Arial" pitchFamily="34" charset="0"/>
                <a:cs typeface="Arial" pitchFamily="34" charset="0"/>
              </a:rPr>
              <a:t>Gobernanza</a:t>
            </a:r>
          </a:p>
          <a:p>
            <a:pPr marL="514350" indent="-514350">
              <a:buAutoNum type="arabicPeriod"/>
            </a:pPr>
            <a:r>
              <a:rPr lang="es-CL" sz="2800" b="1" dirty="0" smtClean="0">
                <a:latin typeface="Arial" pitchFamily="34" charset="0"/>
                <a:cs typeface="Arial" pitchFamily="34" charset="0"/>
              </a:rPr>
              <a:t>Conclusiones y recomendaciones</a:t>
            </a:r>
            <a:endParaRPr lang="en-GB" sz="28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0" y="0"/>
            <a:ext cx="5868144" cy="57626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s-CL" sz="2800" b="1" dirty="0" smtClean="0">
                <a:latin typeface="Arial" pitchFamily="34" charset="0"/>
                <a:cs typeface="Arial" pitchFamily="34" charset="0"/>
              </a:rPr>
              <a:t>5. Índice Informe Regional ALC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CEPAL Pantone 279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56376" y="86896"/>
            <a:ext cx="1082040" cy="1325880"/>
          </a:xfrm>
          <a:prstGeom prst="rect">
            <a:avLst/>
          </a:prstGeom>
        </p:spPr>
      </p:pic>
      <p:pic>
        <p:nvPicPr>
          <p:cNvPr id="5" name="Picture 2" descr="https://farm4.staticflickr.com/3783/10689459773_8762c961ec_h.jpg"/>
          <p:cNvPicPr>
            <a:picLocks noChangeAspect="1" noChangeArrowheads="1"/>
          </p:cNvPicPr>
          <p:nvPr/>
        </p:nvPicPr>
        <p:blipFill>
          <a:blip r:embed="rId3" cstate="print"/>
          <a:srcRect t="4652"/>
          <a:stretch>
            <a:fillRect/>
          </a:stretch>
        </p:blipFill>
        <p:spPr bwMode="auto">
          <a:xfrm>
            <a:off x="4317490" y="3789040"/>
            <a:ext cx="4826510" cy="3068960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 l="15821" t="30029" r="9179" b="9912"/>
          <a:stretch>
            <a:fillRect/>
          </a:stretch>
        </p:blipFill>
        <p:spPr bwMode="auto">
          <a:xfrm>
            <a:off x="0" y="3789040"/>
            <a:ext cx="4790558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24578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2928934"/>
            <a:ext cx="8229600" cy="1143000"/>
          </a:xfrm>
        </p:spPr>
        <p:txBody>
          <a:bodyPr/>
          <a:lstStyle/>
          <a:p>
            <a:r>
              <a:rPr lang="en-US" dirty="0" err="1" smtClean="0"/>
              <a:t>Políticas</a:t>
            </a:r>
            <a:r>
              <a:rPr lang="en-US" dirty="0" smtClean="0"/>
              <a:t> </a:t>
            </a:r>
            <a:r>
              <a:rPr lang="en-US" dirty="0" err="1" smtClean="0"/>
              <a:t>nacionales</a:t>
            </a:r>
            <a:r>
              <a:rPr lang="en-US" dirty="0" smtClean="0"/>
              <a:t> </a:t>
            </a:r>
            <a:r>
              <a:rPr lang="en-US" dirty="0" err="1" smtClean="0"/>
              <a:t>urbanas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err="1" smtClean="0"/>
              <a:t>nuevas</a:t>
            </a:r>
            <a:r>
              <a:rPr lang="en-US" dirty="0" smtClean="0"/>
              <a:t> agendas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Es </a:t>
            </a:r>
            <a:r>
              <a:rPr lang="en-US" sz="3200" b="1" dirty="0" err="1" smtClean="0"/>
              <a:t>frecuente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que</a:t>
            </a:r>
            <a:r>
              <a:rPr lang="en-US" sz="3200" b="1" dirty="0" smtClean="0"/>
              <a:t> la </a:t>
            </a:r>
            <a:r>
              <a:rPr lang="en-US" sz="3200" b="1" dirty="0" err="1" smtClean="0"/>
              <a:t>planificación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nacional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urbana</a:t>
            </a:r>
            <a:r>
              <a:rPr lang="en-US" sz="3200" b="1" dirty="0" smtClean="0"/>
              <a:t> en ALC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No </a:t>
            </a:r>
            <a:r>
              <a:rPr lang="en-US" sz="2400" dirty="0" err="1" smtClean="0"/>
              <a:t>entregue</a:t>
            </a:r>
            <a:r>
              <a:rPr lang="en-US" sz="2400" dirty="0" smtClean="0"/>
              <a:t> </a:t>
            </a:r>
            <a:r>
              <a:rPr lang="en-US" sz="2400" dirty="0" err="1" smtClean="0"/>
              <a:t>fundamentos</a:t>
            </a:r>
            <a:r>
              <a:rPr lang="en-US" sz="2400" dirty="0" smtClean="0"/>
              <a:t> en </a:t>
            </a:r>
            <a:r>
              <a:rPr lang="en-US" sz="2400" dirty="0" err="1" smtClean="0"/>
              <a:t>cuanto</a:t>
            </a:r>
            <a:r>
              <a:rPr lang="en-US" sz="2400" dirty="0" smtClean="0"/>
              <a:t> a control </a:t>
            </a:r>
            <a:r>
              <a:rPr lang="en-US" sz="2400" dirty="0" err="1" smtClean="0"/>
              <a:t>adecuado</a:t>
            </a:r>
            <a:r>
              <a:rPr lang="en-US" sz="2400" dirty="0" smtClean="0"/>
              <a:t> de los </a:t>
            </a:r>
            <a:r>
              <a:rPr lang="en-US" sz="2400" dirty="0" err="1" smtClean="0"/>
              <a:t>espacios</a:t>
            </a:r>
            <a:r>
              <a:rPr lang="en-US" sz="2400" dirty="0" smtClean="0"/>
              <a:t> </a:t>
            </a:r>
            <a:r>
              <a:rPr lang="en-US" sz="2400" dirty="0" err="1" smtClean="0"/>
              <a:t>públicos</a:t>
            </a:r>
            <a:r>
              <a:rPr lang="en-US" sz="2400" dirty="0" smtClean="0"/>
              <a:t>,  </a:t>
            </a:r>
            <a:r>
              <a:rPr lang="en-US" sz="2400" dirty="0" err="1" smtClean="0"/>
              <a:t>derechos</a:t>
            </a:r>
            <a:r>
              <a:rPr lang="en-US" sz="2400" dirty="0" smtClean="0"/>
              <a:t> de </a:t>
            </a:r>
            <a:r>
              <a:rPr lang="en-US" sz="2400" dirty="0" err="1" smtClean="0"/>
              <a:t>edificación</a:t>
            </a:r>
            <a:r>
              <a:rPr lang="en-US" sz="2400" dirty="0" smtClean="0"/>
              <a:t>, y </a:t>
            </a:r>
            <a:r>
              <a:rPr lang="en-US" sz="2400" dirty="0" err="1" smtClean="0"/>
              <a:t>estrategia</a:t>
            </a:r>
            <a:r>
              <a:rPr lang="en-US" sz="2400" dirty="0" smtClean="0"/>
              <a:t> </a:t>
            </a:r>
            <a:r>
              <a:rPr lang="en-US" sz="2400" dirty="0" err="1" smtClean="0"/>
              <a:t>financiera</a:t>
            </a:r>
            <a:r>
              <a:rPr lang="en-US" sz="2400" dirty="0" smtClean="0"/>
              <a:t>,</a:t>
            </a:r>
          </a:p>
          <a:p>
            <a:r>
              <a:rPr lang="en-US" sz="2400" dirty="0" smtClean="0"/>
              <a:t>Se </a:t>
            </a:r>
            <a:r>
              <a:rPr lang="en-US" sz="2400" dirty="0" err="1" smtClean="0"/>
              <a:t>concentre</a:t>
            </a:r>
            <a:r>
              <a:rPr lang="en-US" sz="2400" dirty="0" smtClean="0"/>
              <a:t> en el </a:t>
            </a:r>
            <a:r>
              <a:rPr lang="en-US" sz="2400" dirty="0" err="1" smtClean="0"/>
              <a:t>ciclo</a:t>
            </a:r>
            <a:r>
              <a:rPr lang="en-US" sz="2400" dirty="0" smtClean="0"/>
              <a:t> de </a:t>
            </a:r>
            <a:r>
              <a:rPr lang="en-US" sz="2400" dirty="0" err="1" smtClean="0"/>
              <a:t>políticas</a:t>
            </a:r>
            <a:r>
              <a:rPr lang="en-US" sz="2400" dirty="0" smtClean="0"/>
              <a:t> </a:t>
            </a:r>
            <a:r>
              <a:rPr lang="en-US" sz="2400" dirty="0" err="1" smtClean="0"/>
              <a:t>públicas</a:t>
            </a:r>
            <a:r>
              <a:rPr lang="en-US" sz="2400" dirty="0" smtClean="0"/>
              <a:t>  </a:t>
            </a:r>
            <a:r>
              <a:rPr lang="en-US" sz="2400" dirty="0" err="1" smtClean="0"/>
              <a:t>pero</a:t>
            </a:r>
            <a:r>
              <a:rPr lang="en-US" sz="2400" dirty="0" smtClean="0"/>
              <a:t> no en </a:t>
            </a:r>
            <a:r>
              <a:rPr lang="en-US" sz="2400" dirty="0" err="1" smtClean="0"/>
              <a:t>su</a:t>
            </a:r>
            <a:r>
              <a:rPr lang="en-US" sz="2400" dirty="0" smtClean="0"/>
              <a:t> </a:t>
            </a:r>
            <a:r>
              <a:rPr lang="en-US" sz="2400" dirty="0" err="1" smtClean="0"/>
              <a:t>aplicación</a:t>
            </a:r>
            <a:r>
              <a:rPr lang="en-US" sz="2400" dirty="0" smtClean="0"/>
              <a:t>,</a:t>
            </a:r>
          </a:p>
          <a:p>
            <a:r>
              <a:rPr lang="en-US" sz="2400" dirty="0" err="1" smtClean="0"/>
              <a:t>Generalmente</a:t>
            </a:r>
            <a:r>
              <a:rPr lang="en-US" sz="2400" dirty="0" smtClean="0"/>
              <a:t> </a:t>
            </a:r>
            <a:r>
              <a:rPr lang="en-US" sz="2400" dirty="0" err="1" smtClean="0"/>
              <a:t>es</a:t>
            </a:r>
            <a:r>
              <a:rPr lang="en-US" sz="2400" dirty="0" smtClean="0"/>
              <a:t> </a:t>
            </a:r>
            <a:r>
              <a:rPr lang="en-US" sz="2400" dirty="0" err="1" smtClean="0"/>
              <a:t>impulsada</a:t>
            </a:r>
            <a:r>
              <a:rPr lang="en-US" sz="2400" dirty="0" smtClean="0"/>
              <a:t> </a:t>
            </a:r>
            <a:r>
              <a:rPr lang="en-US" sz="2400" dirty="0" err="1" smtClean="0"/>
              <a:t>por</a:t>
            </a:r>
            <a:r>
              <a:rPr lang="en-US" sz="2400" dirty="0" smtClean="0"/>
              <a:t> un </a:t>
            </a:r>
            <a:r>
              <a:rPr lang="en-US" sz="2400" dirty="0" err="1" smtClean="0"/>
              <a:t>ministerio</a:t>
            </a:r>
            <a:r>
              <a:rPr lang="en-US" sz="2400" dirty="0" smtClean="0"/>
              <a:t> </a:t>
            </a:r>
            <a:r>
              <a:rPr lang="en-US" sz="2400" dirty="0" err="1" smtClean="0"/>
              <a:t>sectorial</a:t>
            </a:r>
            <a:r>
              <a:rPr lang="en-US" sz="2400" dirty="0" smtClean="0"/>
              <a:t>, lo </a:t>
            </a:r>
            <a:r>
              <a:rPr lang="en-US" sz="2400" dirty="0" err="1" smtClean="0"/>
              <a:t>que</a:t>
            </a:r>
            <a:r>
              <a:rPr lang="en-US" sz="2400" dirty="0" smtClean="0"/>
              <a:t> </a:t>
            </a:r>
            <a:r>
              <a:rPr lang="en-US" sz="2400" dirty="0" err="1" smtClean="0"/>
              <a:t>dificulta</a:t>
            </a:r>
            <a:r>
              <a:rPr lang="en-US" sz="2400" dirty="0" smtClean="0"/>
              <a:t> </a:t>
            </a:r>
            <a:r>
              <a:rPr lang="en-US" sz="2400" dirty="0" err="1" smtClean="0"/>
              <a:t>una</a:t>
            </a:r>
            <a:r>
              <a:rPr lang="en-US" sz="2400" dirty="0" smtClean="0"/>
              <a:t> </a:t>
            </a:r>
            <a:r>
              <a:rPr lang="en-US" sz="2400" dirty="0" err="1" smtClean="0"/>
              <a:t>visión</a:t>
            </a:r>
            <a:r>
              <a:rPr lang="en-US" sz="2400" dirty="0" smtClean="0"/>
              <a:t> y um </a:t>
            </a:r>
            <a:r>
              <a:rPr lang="en-US" sz="2400" dirty="0" err="1" smtClean="0"/>
              <a:t>abordaje</a:t>
            </a:r>
            <a:r>
              <a:rPr lang="en-US" sz="2400" dirty="0" smtClean="0"/>
              <a:t> </a:t>
            </a:r>
            <a:r>
              <a:rPr lang="en-US" sz="2400" dirty="0" err="1" smtClean="0"/>
              <a:t>amplio</a:t>
            </a:r>
            <a:r>
              <a:rPr lang="en-US" sz="2400" dirty="0" smtClean="0"/>
              <a:t> de los </a:t>
            </a:r>
            <a:r>
              <a:rPr lang="en-US" sz="2400" dirty="0" err="1" smtClean="0"/>
              <a:t>problemas</a:t>
            </a:r>
            <a:r>
              <a:rPr lang="en-US" sz="2400" dirty="0" smtClean="0"/>
              <a:t> de la ciudad,</a:t>
            </a:r>
          </a:p>
          <a:p>
            <a:r>
              <a:rPr lang="en-US" sz="2400" dirty="0" err="1" smtClean="0"/>
              <a:t>Centrada</a:t>
            </a:r>
            <a:r>
              <a:rPr lang="en-US" sz="2400" dirty="0" smtClean="0"/>
              <a:t> en </a:t>
            </a:r>
            <a:r>
              <a:rPr lang="en-US" sz="2400" dirty="0" err="1" smtClean="0"/>
              <a:t>las</a:t>
            </a:r>
            <a:r>
              <a:rPr lang="en-US" sz="2400" dirty="0" smtClean="0"/>
              <a:t> </a:t>
            </a:r>
            <a:r>
              <a:rPr lang="en-US" sz="2400" dirty="0" err="1" smtClean="0"/>
              <a:t>ciudades</a:t>
            </a:r>
            <a:r>
              <a:rPr lang="en-US" sz="2400" dirty="0" smtClean="0"/>
              <a:t> y no en un </a:t>
            </a:r>
            <a:r>
              <a:rPr lang="en-US" sz="2400" dirty="0" err="1" smtClean="0"/>
              <a:t>sistema</a:t>
            </a:r>
            <a:r>
              <a:rPr lang="en-US" sz="2400" dirty="0" smtClean="0"/>
              <a:t> o </a:t>
            </a:r>
            <a:r>
              <a:rPr lang="en-US" sz="2400" dirty="0" err="1" smtClean="0"/>
              <a:t>redes</a:t>
            </a:r>
            <a:r>
              <a:rPr lang="en-US" sz="2400" dirty="0" smtClean="0"/>
              <a:t> de </a:t>
            </a:r>
            <a:r>
              <a:rPr lang="en-US" sz="2400" dirty="0" err="1" smtClean="0"/>
              <a:t>ciudades</a:t>
            </a:r>
            <a:r>
              <a:rPr lang="en-US" sz="2400" dirty="0" smtClean="0"/>
              <a:t>,</a:t>
            </a:r>
          </a:p>
          <a:p>
            <a:r>
              <a:rPr lang="en-US" sz="2400" dirty="0" err="1" smtClean="0"/>
              <a:t>Escasa</a:t>
            </a:r>
            <a:r>
              <a:rPr lang="en-US" sz="2400" dirty="0" smtClean="0"/>
              <a:t> </a:t>
            </a:r>
            <a:r>
              <a:rPr lang="en-US" sz="2400" dirty="0" err="1" smtClean="0"/>
              <a:t>vinculación</a:t>
            </a:r>
            <a:r>
              <a:rPr lang="en-US" sz="2400" dirty="0" smtClean="0"/>
              <a:t> entre la </a:t>
            </a:r>
            <a:r>
              <a:rPr lang="en-US" sz="2400" dirty="0" err="1" smtClean="0"/>
              <a:t>política</a:t>
            </a:r>
            <a:r>
              <a:rPr lang="en-US" sz="2400" dirty="0" smtClean="0"/>
              <a:t> </a:t>
            </a:r>
            <a:r>
              <a:rPr lang="en-US" sz="2400" dirty="0" err="1" smtClean="0"/>
              <a:t>nacional</a:t>
            </a:r>
            <a:r>
              <a:rPr lang="en-US" sz="2400" dirty="0" smtClean="0"/>
              <a:t> y los </a:t>
            </a:r>
            <a:r>
              <a:rPr lang="en-US" sz="2400" dirty="0" err="1" smtClean="0"/>
              <a:t>gobiernos</a:t>
            </a:r>
            <a:r>
              <a:rPr lang="en-US" sz="2400" dirty="0" smtClean="0"/>
              <a:t> </a:t>
            </a:r>
            <a:r>
              <a:rPr lang="en-US" sz="2400" dirty="0" err="1" smtClean="0"/>
              <a:t>intermedios</a:t>
            </a:r>
            <a:r>
              <a:rPr lang="en-US" sz="2400" dirty="0" smtClean="0"/>
              <a:t> y locales.</a:t>
            </a:r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 smtClean="0"/>
              <a:t>Principios</a:t>
            </a:r>
            <a:r>
              <a:rPr lang="en-US" sz="4000" dirty="0" smtClean="0"/>
              <a:t> de la </a:t>
            </a:r>
            <a:r>
              <a:rPr lang="en-US" sz="4000" dirty="0" err="1" smtClean="0"/>
              <a:t>política</a:t>
            </a:r>
            <a:r>
              <a:rPr lang="en-US" sz="4000" dirty="0" smtClean="0"/>
              <a:t> </a:t>
            </a:r>
            <a:r>
              <a:rPr lang="en-US" sz="4000" dirty="0" err="1" smtClean="0"/>
              <a:t>urbana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142984"/>
            <a:ext cx="8229600" cy="4525963"/>
          </a:xfrm>
        </p:spPr>
        <p:txBody>
          <a:bodyPr/>
          <a:lstStyle/>
          <a:p>
            <a:r>
              <a:rPr lang="es-ES" dirty="0" smtClean="0"/>
              <a:t>la participación</a:t>
            </a:r>
          </a:p>
          <a:p>
            <a:r>
              <a:rPr lang="es-ES" dirty="0" smtClean="0"/>
              <a:t> </a:t>
            </a:r>
            <a:r>
              <a:rPr lang="es-ES" dirty="0" smtClean="0"/>
              <a:t>la inclusión, </a:t>
            </a:r>
            <a:endParaRPr lang="es-ES" dirty="0" smtClean="0"/>
          </a:p>
          <a:p>
            <a:r>
              <a:rPr lang="es-ES" dirty="0" err="1" smtClean="0"/>
              <a:t>implementabilidad</a:t>
            </a:r>
            <a:r>
              <a:rPr lang="es-ES" dirty="0" smtClean="0"/>
              <a:t>,</a:t>
            </a:r>
          </a:p>
          <a:p>
            <a:r>
              <a:rPr lang="es-ES" dirty="0" smtClean="0"/>
              <a:t> </a:t>
            </a:r>
            <a:r>
              <a:rPr lang="es-ES" dirty="0" smtClean="0"/>
              <a:t>la capacidad de ser medidas</a:t>
            </a:r>
            <a:r>
              <a:rPr lang="es-ES" dirty="0" smtClean="0"/>
              <a:t>,</a:t>
            </a:r>
          </a:p>
          <a:p>
            <a:r>
              <a:rPr lang="es-ES" dirty="0" smtClean="0"/>
              <a:t> </a:t>
            </a:r>
            <a:r>
              <a:rPr lang="es-ES" dirty="0" smtClean="0"/>
              <a:t>la asequibilidad (costo-efectividad y de recursos</a:t>
            </a:r>
            <a:r>
              <a:rPr lang="es-ES" dirty="0" smtClean="0"/>
              <a:t>),</a:t>
            </a:r>
          </a:p>
          <a:p>
            <a:r>
              <a:rPr lang="es-ES" dirty="0" smtClean="0"/>
              <a:t> </a:t>
            </a:r>
            <a:r>
              <a:rPr lang="es-ES" dirty="0" smtClean="0"/>
              <a:t>el pragmatismo</a:t>
            </a:r>
            <a:r>
              <a:rPr lang="es-ES" dirty="0" smtClean="0"/>
              <a:t>,</a:t>
            </a:r>
          </a:p>
          <a:p>
            <a:r>
              <a:rPr lang="es-ES" dirty="0" smtClean="0"/>
              <a:t> </a:t>
            </a:r>
            <a:r>
              <a:rPr lang="es-ES" dirty="0" smtClean="0"/>
              <a:t>la orientación hacia la acción, </a:t>
            </a:r>
            <a:endParaRPr lang="es-ES" dirty="0" smtClean="0"/>
          </a:p>
          <a:p>
            <a:r>
              <a:rPr lang="es-ES" dirty="0" smtClean="0"/>
              <a:t>y </a:t>
            </a:r>
            <a:r>
              <a:rPr lang="es-ES" dirty="0" smtClean="0"/>
              <a:t>el enfoque en las personas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PAL Pantone 279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56376" y="86896"/>
            <a:ext cx="1082040" cy="1325880"/>
          </a:xfrm>
          <a:prstGeom prst="rect">
            <a:avLst/>
          </a:prstGeom>
        </p:spPr>
      </p:pic>
      <p:sp>
        <p:nvSpPr>
          <p:cNvPr id="7" name="5 Rectángulo"/>
          <p:cNvSpPr/>
          <p:nvPr/>
        </p:nvSpPr>
        <p:spPr>
          <a:xfrm>
            <a:off x="0" y="0"/>
            <a:ext cx="7668344" cy="57626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2800" b="1" dirty="0" smtClean="0">
                <a:latin typeface="Arial" pitchFamily="34" charset="0"/>
                <a:cs typeface="Arial" pitchFamily="34" charset="0"/>
              </a:rPr>
              <a:t>6. </a:t>
            </a:r>
            <a:r>
              <a:rPr lang="en-GB" sz="2800" b="1" dirty="0" err="1" smtClean="0">
                <a:latin typeface="Arial" pitchFamily="34" charset="0"/>
                <a:cs typeface="Arial" pitchFamily="34" charset="0"/>
              </a:rPr>
              <a:t>Políticas</a:t>
            </a:r>
            <a:r>
              <a:rPr lang="en-GB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b="1" dirty="0" err="1" smtClean="0">
                <a:latin typeface="Arial" pitchFamily="34" charset="0"/>
                <a:cs typeface="Arial" pitchFamily="34" charset="0"/>
              </a:rPr>
              <a:t>nacionales</a:t>
            </a:r>
            <a:r>
              <a:rPr lang="en-GB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800" b="1" dirty="0" err="1" smtClean="0">
                <a:latin typeface="Arial" pitchFamily="34" charset="0"/>
                <a:cs typeface="Arial" pitchFamily="34" charset="0"/>
              </a:rPr>
              <a:t>urbanas</a:t>
            </a:r>
            <a:endParaRPr lang="en-GB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http://www.ucityguides.com/images/salvad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5589240"/>
            <a:ext cx="4429124" cy="1570445"/>
          </a:xfrm>
          <a:prstGeom prst="rect">
            <a:avLst/>
          </a:prstGeom>
          <a:noFill/>
        </p:spPr>
      </p:pic>
      <p:pic>
        <p:nvPicPr>
          <p:cNvPr id="9" name="Picture 4" descr="http://static.guim.co.uk/sys-images/Guardian/Pix/pictures/2012/9/6/1346943285817/latin-america-urbanisatio-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661248"/>
            <a:ext cx="4714876" cy="1196752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28604"/>
            <a:ext cx="7775142" cy="547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4578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692696"/>
            <a:ext cx="7956376" cy="5816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lvl="0" indent="-342900"/>
            <a:r>
              <a:rPr lang="es-ES" b="1" dirty="0" smtClean="0">
                <a:latin typeface="Arial" pitchFamily="34" charset="0"/>
                <a:cs typeface="Arial" pitchFamily="34" charset="0"/>
              </a:rPr>
              <a:t>¿Qué queremos que sea la ciudad? </a:t>
            </a:r>
          </a:p>
          <a:p>
            <a:pPr marL="342900" lvl="0" indent="-342900"/>
            <a:endParaRPr lang="es-ES" sz="1600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Aft>
                <a:spcPts val="1200"/>
              </a:spcAft>
              <a:buFont typeface="+mj-lt"/>
              <a:buAutoNum type="arabicPeriod"/>
            </a:pPr>
            <a:r>
              <a:rPr lang="es-ES" sz="1600" dirty="0" smtClean="0">
                <a:latin typeface="Arial" pitchFamily="34" charset="0"/>
                <a:cs typeface="Arial" pitchFamily="34" charset="0"/>
              </a:rPr>
              <a:t>La ciudad como </a:t>
            </a:r>
            <a:r>
              <a:rPr lang="es-ES" b="1" dirty="0" smtClean="0">
                <a:latin typeface="Arial" pitchFamily="34" charset="0"/>
                <a:cs typeface="Arial" pitchFamily="34" charset="0"/>
              </a:rPr>
              <a:t>motor y centro de comando de la economía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que concentra el capital humano y desde donde surge el impulso y la voluntad política necesarios para el desarrollo económico de los países y de las regiones.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Aft>
                <a:spcPts val="1200"/>
              </a:spcAft>
              <a:buFont typeface="+mj-lt"/>
              <a:buAutoNum type="arabicPeriod"/>
            </a:pPr>
            <a:r>
              <a:rPr lang="es-ES" sz="1600" dirty="0" smtClean="0">
                <a:latin typeface="Arial" pitchFamily="34" charset="0"/>
                <a:cs typeface="Arial" pitchFamily="34" charset="0"/>
              </a:rPr>
              <a:t>La ciudad como </a:t>
            </a:r>
            <a:r>
              <a:rPr lang="es-ES" b="1" dirty="0" smtClean="0">
                <a:latin typeface="Arial" pitchFamily="34" charset="0"/>
                <a:cs typeface="Arial" pitchFamily="34" charset="0"/>
              </a:rPr>
              <a:t>mecanismo de redistribución e inclusión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que funciona como ente regulador y garante de igualdad para todos los sectores de la sociedad al proporcionar acceso a los beneficios de la vida urbana (bienes y servicios), y a través del control de las externalidades tanto positivas como negativas que resultan del desarrollo urbano.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spcAft>
                <a:spcPts val="1200"/>
              </a:spcAft>
              <a:buFont typeface="+mj-lt"/>
              <a:buAutoNum type="arabicPeriod"/>
            </a:pPr>
            <a:r>
              <a:rPr lang="es-ES" sz="1600" dirty="0" smtClean="0">
                <a:latin typeface="Arial" pitchFamily="34" charset="0"/>
                <a:cs typeface="Arial" pitchFamily="34" charset="0"/>
              </a:rPr>
              <a:t>La ciudad como </a:t>
            </a:r>
            <a:r>
              <a:rPr lang="es-ES" b="1" dirty="0" smtClean="0">
                <a:latin typeface="Arial" pitchFamily="34" charset="0"/>
                <a:cs typeface="Arial" pitchFamily="34" charset="0"/>
              </a:rPr>
              <a:t>mega-infraestructura multipropósito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que contiene los espacios y redes que hacen posibles las condiciones económicas, sociales y ambientales fundamentales para la vida humana.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s-ES" sz="1600" dirty="0" smtClean="0">
                <a:latin typeface="Arial" pitchFamily="34" charset="0"/>
                <a:cs typeface="Arial" pitchFamily="34" charset="0"/>
              </a:rPr>
              <a:t>La ciudad como parte de un </a:t>
            </a:r>
            <a:r>
              <a:rPr lang="es-ES" b="1" dirty="0" smtClean="0">
                <a:latin typeface="Arial" pitchFamily="34" charset="0"/>
                <a:cs typeface="Arial" pitchFamily="34" charset="0"/>
              </a:rPr>
              <a:t>sistema urbano abierto y gradual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 situado en un contexto ecológico y territorial amplio e interdependiente que incluye otros asentamientos humanos, las zonas rurales y los demás elementos del entorno construido y no construido.</a:t>
            </a:r>
          </a:p>
          <a:p>
            <a:pPr marL="342900" lvl="0" indent="-342900">
              <a:buFont typeface="+mj-lt"/>
              <a:buAutoNum type="arabicPeriod"/>
            </a:pPr>
            <a:r>
              <a:rPr lang="es-ES" sz="1600" dirty="0" smtClean="0">
                <a:latin typeface="Arial" pitchFamily="34" charset="0"/>
                <a:cs typeface="Arial" pitchFamily="34" charset="0"/>
              </a:rPr>
              <a:t>La ciudad como </a:t>
            </a:r>
            <a:r>
              <a:rPr lang="es-ES" b="1" dirty="0" smtClean="0">
                <a:latin typeface="Arial" pitchFamily="34" charset="0"/>
                <a:cs typeface="Arial" pitchFamily="34" charset="0"/>
              </a:rPr>
              <a:t>macro-bien público</a:t>
            </a:r>
            <a:r>
              <a:rPr lang="es-ES" sz="1600" dirty="0" smtClean="0">
                <a:latin typeface="Arial" pitchFamily="34" charset="0"/>
                <a:cs typeface="Arial" pitchFamily="34" charset="0"/>
              </a:rPr>
              <a:t> basado en un pacto social que se sustenta en la responsabilidad compartida, la participación inclusiva y en una gobernanza representativa de todos los sectores de la sociedad.</a:t>
            </a:r>
          </a:p>
        </p:txBody>
      </p:sp>
      <p:sp>
        <p:nvSpPr>
          <p:cNvPr id="6" name="5 Rectángulo"/>
          <p:cNvSpPr/>
          <p:nvPr/>
        </p:nvSpPr>
        <p:spPr>
          <a:xfrm>
            <a:off x="0" y="0"/>
            <a:ext cx="3071802" cy="57626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s-CL" sz="2800" b="1" dirty="0" smtClean="0">
                <a:latin typeface="Arial" pitchFamily="34" charset="0"/>
                <a:cs typeface="Arial" pitchFamily="34" charset="0"/>
              </a:rPr>
              <a:t>7. Conclusiones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CEPAL Pantone 279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56376" y="86896"/>
            <a:ext cx="1082040" cy="13258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2701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718370"/>
            <a:ext cx="7956376" cy="3790750"/>
          </a:xfrm>
        </p:spPr>
        <p:txBody>
          <a:bodyPr/>
          <a:lstStyle/>
          <a:p>
            <a:pPr marL="914400" lvl="1" indent="-514350">
              <a:buAutoNum type="arabicPeriod"/>
            </a:pPr>
            <a:r>
              <a:rPr lang="es-CL" sz="2000" b="1" dirty="0" smtClean="0">
                <a:latin typeface="Arial" pitchFamily="34" charset="0"/>
                <a:cs typeface="Arial" pitchFamily="34" charset="0"/>
              </a:rPr>
              <a:t>Contexto.</a:t>
            </a:r>
          </a:p>
          <a:p>
            <a:pPr marL="914400" lvl="1" indent="-514350">
              <a:buAutoNum type="arabicPeriod"/>
            </a:pPr>
            <a:r>
              <a:rPr lang="es-CL" sz="2000" b="1" dirty="0" smtClean="0">
                <a:latin typeface="Arial" pitchFamily="34" charset="0"/>
                <a:cs typeface="Arial" pitchFamily="34" charset="0"/>
              </a:rPr>
              <a:t>Introducción.</a:t>
            </a:r>
          </a:p>
          <a:p>
            <a:pPr marL="914400" lvl="1" indent="-514350">
              <a:buAutoNum type="arabicPeriod"/>
            </a:pPr>
            <a:r>
              <a:rPr lang="es-CL" sz="2000" b="1" dirty="0" smtClean="0">
                <a:latin typeface="Arial" pitchFamily="34" charset="0"/>
                <a:cs typeface="Arial" pitchFamily="34" charset="0"/>
              </a:rPr>
              <a:t>Cinco grandes problemas de ALC.</a:t>
            </a:r>
          </a:p>
          <a:p>
            <a:pPr marL="914400" lvl="1" indent="-514350">
              <a:buAutoNum type="arabicPeriod"/>
            </a:pPr>
            <a:r>
              <a:rPr lang="es-CL" sz="2000" b="1" dirty="0" smtClean="0">
                <a:latin typeface="Arial" pitchFamily="34" charset="0"/>
                <a:cs typeface="Arial" pitchFamily="34" charset="0"/>
              </a:rPr>
              <a:t>Dilemas urbanos de ALC.</a:t>
            </a:r>
          </a:p>
          <a:p>
            <a:pPr marL="914400" lvl="1" indent="-514350">
              <a:buAutoNum type="arabicPeriod"/>
            </a:pPr>
            <a:r>
              <a:rPr lang="es-CL" sz="2000" b="1" dirty="0" smtClean="0">
                <a:latin typeface="Arial" pitchFamily="34" charset="0"/>
                <a:cs typeface="Arial" pitchFamily="34" charset="0"/>
              </a:rPr>
              <a:t>Índice Informe Regional ALC.</a:t>
            </a:r>
          </a:p>
          <a:p>
            <a:pPr marL="914400" lvl="1" indent="-514350">
              <a:buAutoNum type="arabicPeriod"/>
            </a:pPr>
            <a:r>
              <a:rPr lang="en-GB" sz="2000" b="1" dirty="0" err="1" smtClean="0">
                <a:latin typeface="Arial" pitchFamily="34" charset="0"/>
                <a:cs typeface="Arial" pitchFamily="34" charset="0"/>
              </a:rPr>
              <a:t>Políticas</a:t>
            </a:r>
            <a:r>
              <a:rPr lang="en-GB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b="1" dirty="0" err="1" smtClean="0">
                <a:latin typeface="Arial" pitchFamily="34" charset="0"/>
                <a:cs typeface="Arial" pitchFamily="34" charset="0"/>
              </a:rPr>
              <a:t>nacionales</a:t>
            </a:r>
            <a:r>
              <a:rPr lang="en-GB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b="1" dirty="0" err="1" smtClean="0">
                <a:latin typeface="Arial" pitchFamily="34" charset="0"/>
                <a:cs typeface="Arial" pitchFamily="34" charset="0"/>
              </a:rPr>
              <a:t>urbanas</a:t>
            </a:r>
            <a:endParaRPr lang="en-GB" sz="2000" b="1" dirty="0" smtClean="0">
              <a:latin typeface="Arial" pitchFamily="34" charset="0"/>
              <a:cs typeface="Arial" pitchFamily="34" charset="0"/>
            </a:endParaRPr>
          </a:p>
          <a:p>
            <a:pPr marL="914400" lvl="1" indent="-514350">
              <a:buAutoNum type="arabicPeriod"/>
            </a:pPr>
            <a:r>
              <a:rPr lang="en-GB" sz="2000" b="1" dirty="0" err="1" smtClean="0">
                <a:latin typeface="Arial" pitchFamily="34" charset="0"/>
                <a:cs typeface="Arial" pitchFamily="34" charset="0"/>
              </a:rPr>
              <a:t>Conclusiones</a:t>
            </a:r>
            <a:endParaRPr lang="en-GB" sz="2000" b="1" dirty="0" smtClean="0">
              <a:latin typeface="Arial" pitchFamily="34" charset="0"/>
              <a:cs typeface="Arial" pitchFamily="34" charset="0"/>
            </a:endParaRPr>
          </a:p>
          <a:p>
            <a:pPr marL="914400" lvl="1" indent="-514350">
              <a:buNone/>
            </a:pPr>
            <a:endParaRPr lang="en-GB" sz="20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0" y="0"/>
            <a:ext cx="2195736" cy="57626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s-CL" sz="2800" b="1" dirty="0" smtClean="0">
                <a:latin typeface="Arial" pitchFamily="34" charset="0"/>
                <a:cs typeface="Arial" pitchFamily="34" charset="0"/>
              </a:rPr>
              <a:t>Contenido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CEPAL Pantone 279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56376" y="86896"/>
            <a:ext cx="1082040" cy="1325880"/>
          </a:xfrm>
          <a:prstGeom prst="rect">
            <a:avLst/>
          </a:prstGeom>
        </p:spPr>
      </p:pic>
      <p:pic>
        <p:nvPicPr>
          <p:cNvPr id="7" name="Picture 4" descr="http://s17.postimg.org/i14pnlkz3/6094301157_77f08b8f30_b.jpg"/>
          <p:cNvPicPr>
            <a:picLocks noChangeAspect="1" noChangeArrowheads="1"/>
          </p:cNvPicPr>
          <p:nvPr/>
        </p:nvPicPr>
        <p:blipFill>
          <a:blip r:embed="rId3" cstate="print"/>
          <a:srcRect t="14336" b="25417"/>
          <a:stretch>
            <a:fillRect/>
          </a:stretch>
        </p:blipFill>
        <p:spPr bwMode="auto">
          <a:xfrm>
            <a:off x="0" y="4437112"/>
            <a:ext cx="9144000" cy="24208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4578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0" y="559708"/>
            <a:ext cx="79563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457200">
              <a:spcAft>
                <a:spcPts val="1200"/>
              </a:spcAft>
            </a:pPr>
            <a:r>
              <a:rPr lang="es-CL" sz="2000" b="1" dirty="0" smtClean="0">
                <a:latin typeface="Arial" pitchFamily="34" charset="0"/>
                <a:cs typeface="Arial" pitchFamily="34" charset="0"/>
              </a:rPr>
              <a:t>Los países representados:</a:t>
            </a:r>
          </a:p>
          <a:p>
            <a:pPr lvl="0" indent="-457200">
              <a:spcAft>
                <a:spcPts val="1200"/>
              </a:spcAft>
              <a:buFont typeface="Arial" pitchFamily="34" charset="0"/>
              <a:buChar char="−"/>
            </a:pPr>
            <a:r>
              <a:rPr lang="es-CL" sz="2000" b="1" i="1" dirty="0" smtClean="0">
                <a:latin typeface="Arial" pitchFamily="34" charset="0"/>
                <a:cs typeface="Arial" pitchFamily="34" charset="0"/>
              </a:rPr>
              <a:t>Se comprometen a trabajar con el Secretario General para Habitat III y las agencias que lideran la preparación de Habitat III en la región (</a:t>
            </a:r>
            <a:r>
              <a:rPr lang="es-ES" sz="2000" b="1" i="1" dirty="0" smtClean="0">
                <a:latin typeface="Arial" pitchFamily="34" charset="0"/>
                <a:cs typeface="Arial" pitchFamily="34" charset="0"/>
              </a:rPr>
              <a:t>ONU-Habitat</a:t>
            </a:r>
            <a:r>
              <a:rPr lang="es-CL" sz="2000" b="1" i="1" dirty="0" smtClean="0">
                <a:latin typeface="Arial" pitchFamily="34" charset="0"/>
                <a:cs typeface="Arial" pitchFamily="34" charset="0"/>
              </a:rPr>
              <a:t>/ROLAC y CEPAL) para avanzar en la producción de los informes nacionales y para apoyar la elaboración del Informe Regional.</a:t>
            </a:r>
          </a:p>
          <a:p>
            <a:pPr lvl="0" indent="-457200">
              <a:buFont typeface="Arial" pitchFamily="34" charset="0"/>
              <a:buChar char="−"/>
            </a:pPr>
            <a:r>
              <a:rPr lang="es-CL" sz="2000" b="1" i="1" dirty="0" smtClean="0">
                <a:latin typeface="Arial" pitchFamily="34" charset="0"/>
                <a:cs typeface="Arial" pitchFamily="34" charset="0"/>
              </a:rPr>
              <a:t>Invitan a </a:t>
            </a:r>
            <a:r>
              <a:rPr lang="es-ES" sz="2000" b="1" i="1" dirty="0" smtClean="0">
                <a:latin typeface="Arial" pitchFamily="34" charset="0"/>
                <a:cs typeface="Arial" pitchFamily="34" charset="0"/>
              </a:rPr>
              <a:t>ONU-Habitat</a:t>
            </a:r>
            <a:r>
              <a:rPr lang="es-CL" sz="2000" b="1" i="1" dirty="0" smtClean="0">
                <a:latin typeface="Arial" pitchFamily="34" charset="0"/>
                <a:cs typeface="Arial" pitchFamily="34" charset="0"/>
              </a:rPr>
              <a:t>/ROLAC y CEPAL para que hagan una propuesta de valor agregado a los trabajos técnicos de MINURVI en la lógica de una Nueva Agenda urbana desde América Latina hacia Habitat III y hacia los Objetivos de Desarrollo Sostenible.</a:t>
            </a:r>
            <a:endParaRPr lang="en-US" sz="20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http://content.delta.com/content/www/en_US/traveling-with-us/where-we-fly/destinations/latin-america-caribbean/rio-de-janeiro.damAsset.20121026T170605632Z.html/content/dam/delta-www/hero/hero-a/1/rio-de-janiero-brazil-skyline1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264493" y="4476750"/>
            <a:ext cx="6619875" cy="2381250"/>
          </a:xfrm>
          <a:prstGeom prst="rect">
            <a:avLst/>
          </a:prstGeom>
          <a:noFill/>
        </p:spPr>
      </p:pic>
      <p:sp>
        <p:nvSpPr>
          <p:cNvPr id="7" name="5 Rectángulo"/>
          <p:cNvSpPr/>
          <p:nvPr/>
        </p:nvSpPr>
        <p:spPr>
          <a:xfrm>
            <a:off x="0" y="0"/>
            <a:ext cx="7956376" cy="57626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s-CL" sz="2800" b="1" dirty="0" smtClean="0">
                <a:latin typeface="Arial" pitchFamily="34" charset="0"/>
                <a:cs typeface="Arial" pitchFamily="34" charset="0"/>
              </a:rPr>
              <a:t>1. Contexto: </a:t>
            </a:r>
            <a:r>
              <a:rPr lang="es-CL" sz="2400" b="1" dirty="0" smtClean="0">
                <a:latin typeface="Arial" pitchFamily="34" charset="0"/>
                <a:cs typeface="Arial" pitchFamily="34" charset="0"/>
              </a:rPr>
              <a:t>Declaración XXII MINURVI (2013)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 descr="CEPAL Pantone 279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56376" y="86896"/>
            <a:ext cx="1082040" cy="13258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2420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PAL Pantone 279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56376" y="86896"/>
            <a:ext cx="1082040" cy="1325880"/>
          </a:xfrm>
          <a:prstGeom prst="rect">
            <a:avLst/>
          </a:prstGeom>
        </p:spPr>
      </p:pic>
      <p:sp>
        <p:nvSpPr>
          <p:cNvPr id="9" name="5 Rectángulo"/>
          <p:cNvSpPr/>
          <p:nvPr/>
        </p:nvSpPr>
        <p:spPr>
          <a:xfrm>
            <a:off x="0" y="559708"/>
            <a:ext cx="79563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457200">
              <a:spcAft>
                <a:spcPts val="1200"/>
              </a:spcAft>
            </a:pPr>
            <a:r>
              <a:rPr lang="es-CL" sz="2000" b="1" dirty="0" smtClean="0">
                <a:latin typeface="Arial" pitchFamily="34" charset="0"/>
                <a:cs typeface="Arial" pitchFamily="34" charset="0"/>
              </a:rPr>
              <a:t>Los países representados:</a:t>
            </a:r>
          </a:p>
          <a:p>
            <a:pPr lvl="0" indent="-457200">
              <a:spcAft>
                <a:spcPts val="1200"/>
              </a:spcAft>
              <a:buFont typeface="Arial" pitchFamily="34" charset="0"/>
              <a:buChar char="−"/>
            </a:pPr>
            <a:r>
              <a:rPr lang="es-CL" sz="2000" b="1" i="1" dirty="0" smtClean="0">
                <a:latin typeface="Arial" pitchFamily="34" charset="0"/>
                <a:cs typeface="Arial" pitchFamily="34" charset="0"/>
              </a:rPr>
              <a:t>Acuerdan continuar trabajando en la matriz elaborada por CEPAL y ONU-Habitat, la cual nutrirá el Informe Regional a ser presentado en Habitat III.</a:t>
            </a:r>
          </a:p>
          <a:p>
            <a:pPr lvl="0" indent="-457200">
              <a:buFont typeface="Arial" pitchFamily="34" charset="0"/>
              <a:buChar char="−"/>
            </a:pPr>
            <a:r>
              <a:rPr lang="es-CL" sz="2000" b="1" i="1" dirty="0" smtClean="0">
                <a:latin typeface="Arial" pitchFamily="34" charset="0"/>
                <a:cs typeface="Arial" pitchFamily="34" charset="0"/>
              </a:rPr>
              <a:t>Acuerdan actualizar el Plan de Acción Regional para América Latina y el Caribe (Estambul+5), considerando los compromisos y prioridades de la región y aquellos compromisos que se adopten en Habitat III.</a:t>
            </a:r>
            <a:endParaRPr lang="en-US" sz="20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5 Rectángulo"/>
          <p:cNvSpPr/>
          <p:nvPr/>
        </p:nvSpPr>
        <p:spPr>
          <a:xfrm>
            <a:off x="0" y="0"/>
            <a:ext cx="7956376" cy="57626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s-CL" sz="2800" b="1" dirty="0" smtClean="0">
                <a:latin typeface="Arial" pitchFamily="34" charset="0"/>
                <a:cs typeface="Arial" pitchFamily="34" charset="0"/>
              </a:rPr>
              <a:t>1. Contexto: Declaración XXIII MINURVI (2014)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6" descr="http://spb-global.com/wp-content/uploads/2011/08/sao-paulo-skyline-brazil.jpg"/>
          <p:cNvPicPr>
            <a:picLocks noChangeAspect="1" noChangeArrowheads="1"/>
          </p:cNvPicPr>
          <p:nvPr/>
        </p:nvPicPr>
        <p:blipFill>
          <a:blip r:embed="rId3" cstate="print"/>
          <a:srcRect t="3593"/>
          <a:stretch>
            <a:fillRect/>
          </a:stretch>
        </p:blipFill>
        <p:spPr bwMode="auto">
          <a:xfrm>
            <a:off x="0" y="3714752"/>
            <a:ext cx="4572000" cy="3143249"/>
          </a:xfrm>
          <a:prstGeom prst="rect">
            <a:avLst/>
          </a:prstGeom>
          <a:noFill/>
        </p:spPr>
      </p:pic>
      <p:pic>
        <p:nvPicPr>
          <p:cNvPr id="12" name="Picture 2" descr="http://static.squarespace.com/static/5102dcebe4b0eaf969702b41/5102ef7de4b086c30810cd34/5102f1c7e4b0362664bd27aa/1403730549008/17skyline_havana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4224" y="3714753"/>
            <a:ext cx="4649776" cy="31432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42420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124744"/>
            <a:ext cx="7956376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indent="-457200">
              <a:buFont typeface="Helvetica" pitchFamily="34" charset="0"/>
              <a:buChar char="−"/>
            </a:pPr>
            <a:r>
              <a:rPr lang="es-ES" sz="2000" b="1" dirty="0" smtClean="0">
                <a:latin typeface="Helvetica" pitchFamily="34" charset="0"/>
                <a:cs typeface="Arial" pitchFamily="34" charset="0"/>
              </a:rPr>
              <a:t>En América Latina y el Caribe, el 80% de la población vive en ciudades. Se espera que a 2030 esta cifra aumente a 85% </a:t>
            </a:r>
          </a:p>
          <a:p>
            <a:pPr lvl="0" indent="-457200">
              <a:spcAft>
                <a:spcPts val="1200"/>
              </a:spcAft>
            </a:pPr>
            <a:r>
              <a:rPr lang="es-ES" sz="2000" b="1" dirty="0" smtClean="0">
                <a:latin typeface="Helvetica" pitchFamily="34" charset="0"/>
                <a:cs typeface="Arial" pitchFamily="34" charset="0"/>
              </a:rPr>
              <a:t>(UN Population Division).</a:t>
            </a:r>
          </a:p>
          <a:p>
            <a:pPr indent="-457200">
              <a:buFont typeface="Helvetica" pitchFamily="34" charset="0"/>
              <a:buChar char="−"/>
            </a:pPr>
            <a:r>
              <a:rPr lang="es-ES" sz="2000" b="1" dirty="0" smtClean="0">
                <a:latin typeface="Helvetica" pitchFamily="34" charset="0"/>
                <a:cs typeface="Arial" pitchFamily="34" charset="0"/>
              </a:rPr>
              <a:t>260 millones de personas habitan en las 198 principales </a:t>
            </a:r>
          </a:p>
          <a:p>
            <a:pPr indent="-457200"/>
            <a:r>
              <a:rPr lang="es-ES" sz="2000" b="1" dirty="0" smtClean="0">
                <a:latin typeface="Helvetica" pitchFamily="34" charset="0"/>
                <a:cs typeface="Arial" pitchFamily="34" charset="0"/>
              </a:rPr>
              <a:t>ciudades de América Latina (McKinsey Global Institute).</a:t>
            </a:r>
          </a:p>
        </p:txBody>
      </p:sp>
      <p:pic>
        <p:nvPicPr>
          <p:cNvPr id="7" name="Picture 4" descr="7280059"/>
          <p:cNvPicPr>
            <a:picLocks noChangeAspect="1" noChangeArrowheads="1"/>
          </p:cNvPicPr>
          <p:nvPr/>
        </p:nvPicPr>
        <p:blipFill>
          <a:blip r:embed="rId3" cstate="print"/>
          <a:srcRect r="33704"/>
          <a:stretch>
            <a:fillRect/>
          </a:stretch>
        </p:blipFill>
        <p:spPr bwMode="auto">
          <a:xfrm>
            <a:off x="0" y="4557713"/>
            <a:ext cx="9144000" cy="229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"/>
          <p:cNvSpPr/>
          <p:nvPr/>
        </p:nvSpPr>
        <p:spPr>
          <a:xfrm>
            <a:off x="0" y="0"/>
            <a:ext cx="3071802" cy="57626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s-CL" sz="2800" b="1" dirty="0" smtClean="0">
                <a:latin typeface="Arial" pitchFamily="34" charset="0"/>
                <a:cs typeface="Arial" pitchFamily="34" charset="0"/>
              </a:rPr>
              <a:t>2. Introducción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CEPAL Pantone 279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956376" y="86896"/>
            <a:ext cx="1082040" cy="13258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2701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048668"/>
            <a:ext cx="91440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indent="-457200">
              <a:spcAft>
                <a:spcPts val="1200"/>
              </a:spcAft>
              <a:buFont typeface="Helvetica" pitchFamily="34" charset="0"/>
              <a:buChar char="−"/>
            </a:pPr>
            <a:r>
              <a:rPr lang="es-ES" sz="2000" b="1" dirty="0" smtClean="0">
                <a:latin typeface="Helvetica" pitchFamily="34" charset="0"/>
                <a:cs typeface="Arial" pitchFamily="34" charset="0"/>
              </a:rPr>
              <a:t>Población viviendo en tugurios disminuyó desde 33.7% en 1990 a 23,5% en 2010 (UN-HABITAT).</a:t>
            </a:r>
          </a:p>
          <a:p>
            <a:pPr lvl="0" indent="-457200">
              <a:spcAft>
                <a:spcPts val="1200"/>
              </a:spcAft>
              <a:buFont typeface="Helvetica" pitchFamily="34" charset="0"/>
              <a:buChar char="−"/>
            </a:pPr>
            <a:r>
              <a:rPr lang="es-ES" sz="2000" b="1" dirty="0" smtClean="0">
                <a:latin typeface="Helvetica" pitchFamily="34" charset="0"/>
                <a:cs typeface="Arial" pitchFamily="34" charset="0"/>
              </a:rPr>
              <a:t>Mejoras en acceso a bienes y servicios básicos.</a:t>
            </a:r>
          </a:p>
          <a:p>
            <a:pPr lvl="0" indent="-457200">
              <a:buFont typeface="Helvetica" pitchFamily="34" charset="0"/>
              <a:buChar char="−"/>
            </a:pPr>
            <a:r>
              <a:rPr lang="es-ES" sz="2000" b="1" dirty="0" smtClean="0">
                <a:latin typeface="Helvetica" pitchFamily="34" charset="0"/>
                <a:cs typeface="Arial" pitchFamily="34" charset="0"/>
              </a:rPr>
              <a:t>Desafíos en cuanto a la calidad de los bienes y servicios.</a:t>
            </a:r>
            <a:endParaRPr lang="es-ES" sz="2000" b="1" dirty="0">
              <a:latin typeface="Helvetica" pitchFamily="34" charset="0"/>
              <a:cs typeface="Arial" pitchFamily="34" charset="0"/>
            </a:endParaRPr>
          </a:p>
        </p:txBody>
      </p:sp>
      <p:pic>
        <p:nvPicPr>
          <p:cNvPr id="6" name="Picture 2" descr="http://en.academic.ru/pictures/enwiki/67/Cartagena_de_Indias_desde_el_cerro_La_Pop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8792" b="5394"/>
          <a:stretch>
            <a:fillRect/>
          </a:stretch>
        </p:blipFill>
        <p:spPr bwMode="auto">
          <a:xfrm>
            <a:off x="5322887" y="3843341"/>
            <a:ext cx="3821113" cy="358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7 Imagen" descr="La serena Aerea H Contreras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529"/>
          <a:stretch>
            <a:fillRect/>
          </a:stretch>
        </p:blipFill>
        <p:spPr bwMode="auto">
          <a:xfrm>
            <a:off x="0" y="3841777"/>
            <a:ext cx="4059238" cy="358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Brazi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763" y="3825902"/>
            <a:ext cx="2554287" cy="3603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5 Rectángulo"/>
          <p:cNvSpPr/>
          <p:nvPr/>
        </p:nvSpPr>
        <p:spPr>
          <a:xfrm>
            <a:off x="0" y="0"/>
            <a:ext cx="3071802" cy="57626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s-CL" sz="2800" b="1" dirty="0" smtClean="0">
                <a:latin typeface="Arial" pitchFamily="34" charset="0"/>
                <a:cs typeface="Arial" pitchFamily="34" charset="0"/>
              </a:rPr>
              <a:t>2. Introducción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 descr="CEPAL Pantone 279.jp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786710" y="1500174"/>
            <a:ext cx="857224" cy="1325880"/>
          </a:xfrm>
          <a:prstGeom prst="rect">
            <a:avLst/>
          </a:prstGeom>
        </p:spPr>
      </p:pic>
      <p:sp>
        <p:nvSpPr>
          <p:cNvPr id="11" name="5 Rectángulo"/>
          <p:cNvSpPr/>
          <p:nvPr/>
        </p:nvSpPr>
        <p:spPr>
          <a:xfrm>
            <a:off x="0" y="2636912"/>
            <a:ext cx="7272808" cy="57626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s-CL" sz="2800" b="1" dirty="0" smtClean="0">
                <a:latin typeface="Arial" pitchFamily="34" charset="0"/>
                <a:cs typeface="Arial" pitchFamily="34" charset="0"/>
              </a:rPr>
              <a:t>Objetivo del documento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7544" y="3284984"/>
            <a:ext cx="8136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Helvetica" pitchFamily="34" charset="0"/>
                <a:cs typeface="Helvetica" pitchFamily="34" charset="0"/>
              </a:rPr>
              <a:t>Fomentar</a:t>
            </a:r>
            <a:r>
              <a:rPr lang="en-US" sz="2000" b="1" dirty="0" smtClean="0">
                <a:latin typeface="Helvetica" pitchFamily="34" charset="0"/>
                <a:cs typeface="Helvetica" pitchFamily="34" charset="0"/>
              </a:rPr>
              <a:t> el debate en </a:t>
            </a:r>
            <a:r>
              <a:rPr lang="en-US" sz="2000" b="1" dirty="0" err="1" smtClean="0">
                <a:latin typeface="Helvetica" pitchFamily="34" charset="0"/>
                <a:cs typeface="Helvetica" pitchFamily="34" charset="0"/>
              </a:rPr>
              <a:t>temas</a:t>
            </a:r>
            <a:r>
              <a:rPr lang="en-US" sz="2000" b="1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en-US" sz="2000" b="1" dirty="0" err="1" smtClean="0">
                <a:latin typeface="Helvetica" pitchFamily="34" charset="0"/>
                <a:cs typeface="Helvetica" pitchFamily="34" charset="0"/>
              </a:rPr>
              <a:t>urbanos</a:t>
            </a:r>
            <a:r>
              <a:rPr lang="en-US" sz="2000" b="1" dirty="0" smtClean="0">
                <a:latin typeface="Helvetica" pitchFamily="34" charset="0"/>
                <a:cs typeface="Helvetica" pitchFamily="34" charset="0"/>
              </a:rPr>
              <a:t> de la </a:t>
            </a:r>
            <a:r>
              <a:rPr lang="en-US" sz="2000" b="1" dirty="0" err="1" smtClean="0">
                <a:latin typeface="Helvetica" pitchFamily="34" charset="0"/>
                <a:cs typeface="Helvetica" pitchFamily="34" charset="0"/>
              </a:rPr>
              <a:t>región</a:t>
            </a:r>
            <a:endParaRPr lang="en-US" sz="2000" b="1" dirty="0">
              <a:latin typeface="Helvetica" pitchFamily="34" charset="0"/>
              <a:cs typeface="Helvetic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2701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CuadroTexto"/>
          <p:cNvSpPr txBox="1"/>
          <p:nvPr/>
        </p:nvSpPr>
        <p:spPr>
          <a:xfrm>
            <a:off x="0" y="822191"/>
            <a:ext cx="795637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CL" sz="2800" b="1" dirty="0" smtClean="0">
                <a:latin typeface="Arial" pitchFamily="34" charset="0"/>
                <a:cs typeface="Arial" pitchFamily="34" charset="0"/>
              </a:rPr>
              <a:t>Desigualdad de ingreso y oportunidades.</a:t>
            </a: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Informalidad del empleo.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Baja productividad</a:t>
            </a:r>
          </a:p>
          <a:p>
            <a:pPr marL="457200" indent="-457200">
              <a:buFont typeface="+mj-lt"/>
              <a:buAutoNum type="arabicPeriod"/>
            </a:pPr>
            <a:r>
              <a:rPr lang="es-CL" sz="2800" b="1" dirty="0" smtClean="0">
                <a:latin typeface="Arial" pitchFamily="34" charset="0"/>
                <a:cs typeface="Arial" pitchFamily="34" charset="0"/>
              </a:rPr>
              <a:t>Baja recaudación fiscal</a:t>
            </a:r>
            <a:endParaRPr lang="en-US" sz="2800" b="1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s-CL" sz="2800" b="1" dirty="0" smtClean="0">
                <a:latin typeface="Arial" pitchFamily="34" charset="0"/>
                <a:cs typeface="Arial" pitchFamily="34" charset="0"/>
              </a:rPr>
              <a:t>Deficiencias en la infraestructura</a:t>
            </a:r>
          </a:p>
        </p:txBody>
      </p:sp>
      <p:sp>
        <p:nvSpPr>
          <p:cNvPr id="4" name="5 Rectángulo"/>
          <p:cNvSpPr/>
          <p:nvPr/>
        </p:nvSpPr>
        <p:spPr>
          <a:xfrm>
            <a:off x="0" y="0"/>
            <a:ext cx="7215206" cy="57626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3. Los cinco grandes problemas de ALC </a:t>
            </a:r>
          </a:p>
        </p:txBody>
      </p:sp>
      <p:pic>
        <p:nvPicPr>
          <p:cNvPr id="6" name="Imagen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24407" y="3286124"/>
            <a:ext cx="4762501" cy="3571876"/>
          </a:xfrm>
          <a:prstGeom prst="rect">
            <a:avLst/>
          </a:prstGeom>
        </p:spPr>
      </p:pic>
      <p:pic>
        <p:nvPicPr>
          <p:cNvPr id="8" name="Picture 2" descr="http://infosurhoy.com/saii/images/2014/05/30/photo1A-490_3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94872"/>
            <a:ext cx="4643438" cy="3563128"/>
          </a:xfrm>
          <a:prstGeom prst="rect">
            <a:avLst/>
          </a:prstGeom>
          <a:noFill/>
        </p:spPr>
      </p:pic>
      <p:pic>
        <p:nvPicPr>
          <p:cNvPr id="7" name="Picture 6" descr="CEPAL Pantone 279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956376" y="86896"/>
            <a:ext cx="1082040" cy="1325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4 CuadroTexto"/>
          <p:cNvSpPr txBox="1"/>
          <p:nvPr/>
        </p:nvSpPr>
        <p:spPr>
          <a:xfrm>
            <a:off x="0" y="841936"/>
            <a:ext cx="79563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+mj-lt"/>
              <a:buAutoNum type="arabicPeriod"/>
            </a:pPr>
            <a:r>
              <a:rPr lang="es-ES_tradnl" sz="2400" b="1" dirty="0" smtClean="0">
                <a:latin typeface="Arial" pitchFamily="34" charset="0"/>
                <a:cs typeface="Arial" pitchFamily="34" charset="0"/>
              </a:rPr>
              <a:t>Expansión versus Densidad</a:t>
            </a:r>
          </a:p>
          <a:p>
            <a:pPr marL="914400" lvl="1" indent="-457200">
              <a:buFont typeface="+mj-lt"/>
              <a:buAutoNum type="arabicPeriod"/>
            </a:pPr>
            <a:r>
              <a:rPr lang="es-ES_tradnl" sz="2400" b="1" dirty="0" smtClean="0">
                <a:latin typeface="Arial" pitchFamily="34" charset="0"/>
                <a:cs typeface="Arial" pitchFamily="34" charset="0"/>
              </a:rPr>
              <a:t>Renta versus Costo</a:t>
            </a:r>
          </a:p>
          <a:p>
            <a:pPr marL="914400" lvl="1" indent="-457200">
              <a:buFont typeface="+mj-lt"/>
              <a:buAutoNum type="arabicPeriod"/>
            </a:pPr>
            <a:r>
              <a:rPr lang="es-ES_tradnl" sz="2400" b="1" dirty="0" smtClean="0">
                <a:latin typeface="Arial" pitchFamily="34" charset="0"/>
                <a:cs typeface="Arial" pitchFamily="34" charset="0"/>
              </a:rPr>
              <a:t>Desigualdad versus Desarrollo</a:t>
            </a:r>
            <a:endParaRPr lang="en-US" sz="2400" b="1" dirty="0" smtClean="0">
              <a:latin typeface="Arial" pitchFamily="34" charset="0"/>
              <a:cs typeface="Arial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s-ES_tradnl" sz="2400" b="1" dirty="0" smtClean="0">
                <a:latin typeface="Arial" pitchFamily="34" charset="0"/>
                <a:cs typeface="Arial" pitchFamily="34" charset="0"/>
              </a:rPr>
              <a:t>Ecosistema versus Servicios ambientales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s-ES_tradnl" sz="2400" b="1" dirty="0" smtClean="0">
                <a:latin typeface="Arial" pitchFamily="34" charset="0"/>
                <a:cs typeface="Arial" pitchFamily="34" charset="0"/>
              </a:rPr>
              <a:t>Habitante versus Ciudadano</a:t>
            </a:r>
          </a:p>
        </p:txBody>
      </p:sp>
      <p:pic>
        <p:nvPicPr>
          <p:cNvPr id="3" name="Picture 2" descr="https://farm6.staticflickr.com/5511/10588458574_1e42fa69a2_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00372"/>
            <a:ext cx="5784634" cy="3857628"/>
          </a:xfrm>
          <a:prstGeom prst="rect">
            <a:avLst/>
          </a:prstGeom>
          <a:noFill/>
        </p:spPr>
      </p:pic>
      <p:sp>
        <p:nvSpPr>
          <p:cNvPr id="5" name="5 Rectángulo"/>
          <p:cNvSpPr/>
          <p:nvPr/>
        </p:nvSpPr>
        <p:spPr>
          <a:xfrm>
            <a:off x="0" y="0"/>
            <a:ext cx="6660232" cy="57626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s-ES_tradnl" sz="2800" b="1" dirty="0" smtClean="0">
                <a:latin typeface="Arial" pitchFamily="34" charset="0"/>
                <a:cs typeface="Arial" pitchFamily="34" charset="0"/>
              </a:rPr>
              <a:t>4. Dilemas urbanos de ALC</a:t>
            </a:r>
          </a:p>
        </p:txBody>
      </p:sp>
      <p:pic>
        <p:nvPicPr>
          <p:cNvPr id="6" name="Picture 2" descr="http://anotacionesviajeras.com/files/2010/07/valparaiso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3000371"/>
            <a:ext cx="5143504" cy="3857629"/>
          </a:xfrm>
          <a:prstGeom prst="rect">
            <a:avLst/>
          </a:prstGeom>
          <a:noFill/>
        </p:spPr>
      </p:pic>
      <p:pic>
        <p:nvPicPr>
          <p:cNvPr id="7" name="Picture 6" descr="CEPAL Pantone 279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956376" y="86896"/>
            <a:ext cx="1082040" cy="1325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42845" y="642918"/>
          <a:ext cx="8786875" cy="6135998"/>
        </p:xfrm>
        <a:graphic>
          <a:graphicData uri="http://schemas.openxmlformats.org/drawingml/2006/table">
            <a:tbl>
              <a:tblPr/>
              <a:tblGrid>
                <a:gridCol w="1757375"/>
                <a:gridCol w="1757375"/>
                <a:gridCol w="1757375"/>
                <a:gridCol w="1757375"/>
                <a:gridCol w="1757375"/>
              </a:tblGrid>
              <a:tr h="15152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 b="1" dirty="0">
                          <a:latin typeface="Helvetica" pitchFamily="34" charset="0"/>
                          <a:ea typeface="Times New Roman"/>
                          <a:cs typeface="Angsana New"/>
                        </a:rPr>
                        <a:t>DILEMA</a:t>
                      </a:r>
                      <a:endParaRPr lang="en-US" sz="1050" dirty="0">
                        <a:latin typeface="Helvetica" pitchFamily="34" charset="0"/>
                        <a:ea typeface="Calibri"/>
                        <a:cs typeface="Angsana New"/>
                      </a:endParaRPr>
                    </a:p>
                  </a:txBody>
                  <a:tcPr marL="39495" marR="39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 b="1">
                          <a:latin typeface="Helvetica" pitchFamily="34" charset="0"/>
                          <a:ea typeface="Times New Roman"/>
                          <a:cs typeface="Angsana New"/>
                        </a:rPr>
                        <a:t>TEMA</a:t>
                      </a:r>
                      <a:endParaRPr lang="en-US" sz="1050">
                        <a:latin typeface="Helvetica" pitchFamily="34" charset="0"/>
                        <a:ea typeface="Calibri"/>
                        <a:cs typeface="Angsana New"/>
                      </a:endParaRPr>
                    </a:p>
                  </a:txBody>
                  <a:tcPr marL="39495" marR="3949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0785">
                <a:tc rowSpan="4"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 b="1">
                          <a:latin typeface="Helvetica" pitchFamily="34" charset="0"/>
                          <a:ea typeface="Times New Roman"/>
                          <a:cs typeface="Angsana New"/>
                        </a:rPr>
                        <a:t>Expansión vs. Densidad (Espacial)</a:t>
                      </a:r>
                      <a:endParaRPr lang="en-US" sz="1050">
                        <a:latin typeface="Helvetica" pitchFamily="34" charset="0"/>
                        <a:ea typeface="Times New Roman"/>
                        <a:cs typeface="Angsana New"/>
                      </a:endParaRPr>
                    </a:p>
                  </a:txBody>
                  <a:tcPr marR="39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latin typeface="Helvetica" pitchFamily="34" charset="0"/>
                          <a:ea typeface="Times New Roman"/>
                          <a:cs typeface="Angsana New"/>
                        </a:rPr>
                        <a:t>Expansión urbana</a:t>
                      </a:r>
                      <a:endParaRPr lang="en-US" sz="1050">
                        <a:latin typeface="Helvetica" pitchFamily="34" charset="0"/>
                        <a:ea typeface="Calibri"/>
                        <a:cs typeface="Angsana New"/>
                      </a:endParaRPr>
                    </a:p>
                  </a:txBody>
                  <a:tcPr marR="3949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latin typeface="Helvetica" pitchFamily="34" charset="0"/>
                          <a:ea typeface="Times New Roman"/>
                          <a:cs typeface="Angsana New"/>
                        </a:rPr>
                        <a:t>Ciudades inteligentes y logística urbana</a:t>
                      </a:r>
                      <a:endParaRPr lang="en-US" sz="1050">
                        <a:latin typeface="Helvetica" pitchFamily="34" charset="0"/>
                        <a:ea typeface="Calibri"/>
                        <a:cs typeface="Angsana New"/>
                      </a:endParaRPr>
                    </a:p>
                  </a:txBody>
                  <a:tcPr marR="39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latin typeface="Helvetica" pitchFamily="34" charset="0"/>
                          <a:ea typeface="Times New Roman"/>
                          <a:cs typeface="Angsana New"/>
                        </a:rPr>
                        <a:t>Migración intra-urbana</a:t>
                      </a:r>
                      <a:endParaRPr lang="en-US" sz="1050">
                        <a:latin typeface="Helvetica" pitchFamily="34" charset="0"/>
                        <a:ea typeface="Calibri"/>
                        <a:cs typeface="Angsana New"/>
                      </a:endParaRPr>
                    </a:p>
                  </a:txBody>
                  <a:tcPr marR="39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000">
                        <a:latin typeface="Helvetica" pitchFamily="34" charset="0"/>
                        <a:ea typeface="Times New Roman"/>
                        <a:cs typeface="Angsana New"/>
                      </a:endParaRPr>
                    </a:p>
                  </a:txBody>
                  <a:tcPr marR="39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7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latin typeface="Helvetica" pitchFamily="34" charset="0"/>
                          <a:ea typeface="Times New Roman"/>
                          <a:cs typeface="Angsana New"/>
                        </a:rPr>
                        <a:t>Densificación</a:t>
                      </a:r>
                      <a:endParaRPr lang="en-US" sz="1050">
                        <a:latin typeface="Helvetica" pitchFamily="34" charset="0"/>
                        <a:ea typeface="Calibri"/>
                        <a:cs typeface="Angsana New"/>
                      </a:endParaRPr>
                    </a:p>
                  </a:txBody>
                  <a:tcPr marR="3949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latin typeface="Helvetica" pitchFamily="34" charset="0"/>
                          <a:ea typeface="Times New Roman"/>
                          <a:cs typeface="Angsana New"/>
                        </a:rPr>
                        <a:t>Nuevas configuraciones urbano-regionales</a:t>
                      </a:r>
                      <a:endParaRPr lang="en-US" sz="1050">
                        <a:latin typeface="Helvetica" pitchFamily="34" charset="0"/>
                        <a:ea typeface="Calibri"/>
                        <a:cs typeface="Angsana New"/>
                      </a:endParaRPr>
                    </a:p>
                  </a:txBody>
                  <a:tcPr marR="39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latin typeface="Helvetica" pitchFamily="34" charset="0"/>
                          <a:ea typeface="Times New Roman"/>
                          <a:cs typeface="Angsana New"/>
                        </a:rPr>
                        <a:t>Asentamientos menores</a:t>
                      </a:r>
                      <a:endParaRPr lang="en-US" sz="1050">
                        <a:latin typeface="Helvetica" pitchFamily="34" charset="0"/>
                        <a:ea typeface="Calibri"/>
                        <a:cs typeface="Angsana New"/>
                      </a:endParaRPr>
                    </a:p>
                  </a:txBody>
                  <a:tcPr marR="39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000">
                        <a:latin typeface="Helvetica" pitchFamily="34" charset="0"/>
                        <a:ea typeface="Times New Roman"/>
                        <a:cs typeface="Angsana New"/>
                      </a:endParaRPr>
                    </a:p>
                  </a:txBody>
                  <a:tcPr marR="39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7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latin typeface="Helvetica" pitchFamily="34" charset="0"/>
                          <a:ea typeface="Times New Roman"/>
                          <a:cs typeface="Angsana New"/>
                        </a:rPr>
                        <a:t>Transporte y movilidad</a:t>
                      </a:r>
                      <a:endParaRPr lang="en-US" sz="1050">
                        <a:latin typeface="Helvetica" pitchFamily="34" charset="0"/>
                        <a:ea typeface="Calibri"/>
                        <a:cs typeface="Angsana New"/>
                      </a:endParaRPr>
                    </a:p>
                  </a:txBody>
                  <a:tcPr marR="3949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latin typeface="Helvetica" pitchFamily="34" charset="0"/>
                          <a:ea typeface="Times New Roman"/>
                          <a:cs typeface="Angsana New"/>
                        </a:rPr>
                        <a:t>Transporte y uso de suelo</a:t>
                      </a:r>
                      <a:endParaRPr lang="en-US" sz="1050">
                        <a:latin typeface="Helvetica" pitchFamily="34" charset="0"/>
                        <a:ea typeface="Calibri"/>
                        <a:cs typeface="Angsana New"/>
                      </a:endParaRPr>
                    </a:p>
                  </a:txBody>
                  <a:tcPr marR="39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latin typeface="Helvetica" pitchFamily="34" charset="0"/>
                          <a:ea typeface="Times New Roman"/>
                          <a:cs typeface="Angsana New"/>
                        </a:rPr>
                        <a:t>El futuro de la movilidad</a:t>
                      </a:r>
                      <a:endParaRPr lang="en-US" sz="1050">
                        <a:latin typeface="Helvetica" pitchFamily="34" charset="0"/>
                        <a:ea typeface="Calibri"/>
                        <a:cs typeface="Angsana New"/>
                      </a:endParaRPr>
                    </a:p>
                  </a:txBody>
                  <a:tcPr marR="39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000">
                        <a:latin typeface="Helvetica" pitchFamily="34" charset="0"/>
                        <a:ea typeface="Times New Roman"/>
                        <a:cs typeface="Angsana New"/>
                      </a:endParaRPr>
                    </a:p>
                  </a:txBody>
                  <a:tcPr marR="39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7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latin typeface="Helvetica" pitchFamily="34" charset="0"/>
                          <a:ea typeface="Times New Roman"/>
                          <a:cs typeface="Angsana New"/>
                        </a:rPr>
                        <a:t>Infraestructura urbana</a:t>
                      </a:r>
                      <a:endParaRPr lang="en-US" sz="1050">
                        <a:latin typeface="Helvetica" pitchFamily="34" charset="0"/>
                        <a:ea typeface="Calibri"/>
                        <a:cs typeface="Angsana New"/>
                      </a:endParaRPr>
                    </a:p>
                  </a:txBody>
                  <a:tcPr marR="3949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latin typeface="Helvetica" pitchFamily="34" charset="0"/>
                          <a:ea typeface="Times New Roman"/>
                          <a:cs typeface="Angsana New"/>
                        </a:rPr>
                        <a:t>Sistema de ciudades</a:t>
                      </a:r>
                      <a:endParaRPr lang="en-US" sz="1050">
                        <a:latin typeface="Helvetica" pitchFamily="34" charset="0"/>
                        <a:ea typeface="Calibri"/>
                        <a:cs typeface="Angsana New"/>
                      </a:endParaRPr>
                    </a:p>
                  </a:txBody>
                  <a:tcPr marR="39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000" dirty="0">
                        <a:latin typeface="Helvetica" pitchFamily="34" charset="0"/>
                        <a:ea typeface="Times New Roman"/>
                        <a:cs typeface="Angsana New"/>
                      </a:endParaRPr>
                    </a:p>
                  </a:txBody>
                  <a:tcPr marR="39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000" dirty="0">
                        <a:latin typeface="Helvetica" pitchFamily="34" charset="0"/>
                        <a:ea typeface="Times New Roman"/>
                        <a:cs typeface="Angsana New"/>
                      </a:endParaRPr>
                    </a:p>
                  </a:txBody>
                  <a:tcPr marR="39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785">
                <a:tc rowSpan="4"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 b="1" dirty="0">
                          <a:latin typeface="Helvetica" pitchFamily="34" charset="0"/>
                          <a:ea typeface="Times New Roman"/>
                          <a:cs typeface="Angsana New"/>
                        </a:rPr>
                        <a:t>Renta vs. Costo (Capital)</a:t>
                      </a:r>
                      <a:endParaRPr lang="en-US" sz="1050" dirty="0">
                        <a:latin typeface="Helvetica" pitchFamily="34" charset="0"/>
                        <a:ea typeface="Times New Roman"/>
                        <a:cs typeface="Angsana New"/>
                      </a:endParaRPr>
                    </a:p>
                  </a:txBody>
                  <a:tcPr marR="39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latin typeface="Helvetica" pitchFamily="34" charset="0"/>
                          <a:ea typeface="Times New Roman"/>
                          <a:cs typeface="Angsana New"/>
                        </a:rPr>
                        <a:t>Economías de escala</a:t>
                      </a:r>
                      <a:endParaRPr lang="en-US" sz="1050">
                        <a:latin typeface="Helvetica" pitchFamily="34" charset="0"/>
                        <a:ea typeface="Calibri"/>
                        <a:cs typeface="Angsana New"/>
                      </a:endParaRPr>
                    </a:p>
                  </a:txBody>
                  <a:tcPr marR="3949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latin typeface="Helvetica" pitchFamily="34" charset="0"/>
                          <a:ea typeface="Times New Roman"/>
                          <a:cs typeface="Angsana New"/>
                        </a:rPr>
                        <a:t>Crisis social y resiliencia</a:t>
                      </a:r>
                      <a:endParaRPr lang="en-US" sz="1050">
                        <a:latin typeface="Helvetica" pitchFamily="34" charset="0"/>
                        <a:ea typeface="Calibri"/>
                        <a:cs typeface="Angsana New"/>
                      </a:endParaRPr>
                    </a:p>
                  </a:txBody>
                  <a:tcPr marR="39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latin typeface="Helvetica" pitchFamily="34" charset="0"/>
                          <a:ea typeface="Times New Roman"/>
                          <a:cs typeface="Angsana New"/>
                        </a:rPr>
                        <a:t>Competitividad</a:t>
                      </a:r>
                      <a:endParaRPr lang="en-US" sz="1050">
                        <a:latin typeface="Helvetica" pitchFamily="34" charset="0"/>
                        <a:ea typeface="Calibri"/>
                        <a:cs typeface="Angsana New"/>
                      </a:endParaRPr>
                    </a:p>
                  </a:txBody>
                  <a:tcPr marR="39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latin typeface="Helvetica" pitchFamily="34" charset="0"/>
                          <a:ea typeface="Times New Roman"/>
                          <a:cs typeface="Angsana New"/>
                        </a:rPr>
                        <a:t>Eventos culturales</a:t>
                      </a:r>
                      <a:endParaRPr lang="en-US" sz="1050">
                        <a:latin typeface="Helvetica" pitchFamily="34" charset="0"/>
                        <a:ea typeface="Calibri"/>
                        <a:cs typeface="Angsana New"/>
                      </a:endParaRPr>
                    </a:p>
                  </a:txBody>
                  <a:tcPr marR="39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32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latin typeface="Helvetica" pitchFamily="34" charset="0"/>
                          <a:ea typeface="Times New Roman"/>
                          <a:cs typeface="Angsana New"/>
                        </a:rPr>
                        <a:t>Economías de aglomeración</a:t>
                      </a:r>
                      <a:endParaRPr lang="en-US" sz="1050">
                        <a:latin typeface="Helvetica" pitchFamily="34" charset="0"/>
                        <a:ea typeface="Calibri"/>
                        <a:cs typeface="Angsana New"/>
                      </a:endParaRPr>
                    </a:p>
                  </a:txBody>
                  <a:tcPr marR="3949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latin typeface="Helvetica" pitchFamily="34" charset="0"/>
                          <a:ea typeface="Times New Roman"/>
                          <a:cs typeface="Angsana New"/>
                        </a:rPr>
                        <a:t>Remesas</a:t>
                      </a:r>
                      <a:endParaRPr lang="en-US" sz="1050">
                        <a:latin typeface="Helvetica" pitchFamily="34" charset="0"/>
                        <a:ea typeface="Calibri"/>
                        <a:cs typeface="Angsana New"/>
                      </a:endParaRPr>
                    </a:p>
                  </a:txBody>
                  <a:tcPr marR="39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latin typeface="Helvetica" pitchFamily="34" charset="0"/>
                          <a:ea typeface="Times New Roman"/>
                          <a:cs typeface="Angsana New"/>
                        </a:rPr>
                        <a:t>Instancias internacionales temporales</a:t>
                      </a:r>
                      <a:endParaRPr lang="en-US" sz="1050">
                        <a:latin typeface="Helvetica" pitchFamily="34" charset="0"/>
                        <a:ea typeface="Calibri"/>
                        <a:cs typeface="Angsana New"/>
                      </a:endParaRPr>
                    </a:p>
                  </a:txBody>
                  <a:tcPr marR="39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latin typeface="Helvetica" pitchFamily="34" charset="0"/>
                          <a:ea typeface="Times New Roman"/>
                          <a:cs typeface="Angsana New"/>
                        </a:rPr>
                        <a:t>Parques industriales</a:t>
                      </a:r>
                      <a:endParaRPr lang="en-US" sz="1050">
                        <a:latin typeface="Helvetica" pitchFamily="34" charset="0"/>
                        <a:ea typeface="Calibri"/>
                        <a:cs typeface="Angsana New"/>
                      </a:endParaRPr>
                    </a:p>
                  </a:txBody>
                  <a:tcPr marR="39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32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Helvetica" pitchFamily="34" charset="0"/>
                          <a:ea typeface="Times New Roman"/>
                          <a:cs typeface="Angsana New"/>
                        </a:rPr>
                        <a:t>Externalidades de la urbanización</a:t>
                      </a:r>
                      <a:endParaRPr lang="en-US" sz="1050" dirty="0">
                        <a:latin typeface="Helvetica" pitchFamily="34" charset="0"/>
                        <a:ea typeface="Calibri"/>
                        <a:cs typeface="Angsana New"/>
                      </a:endParaRPr>
                    </a:p>
                  </a:txBody>
                  <a:tcPr marR="3949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latin typeface="Helvetica" pitchFamily="34" charset="0"/>
                          <a:ea typeface="Times New Roman"/>
                          <a:cs typeface="Angsana New"/>
                        </a:rPr>
                        <a:t>Empleo</a:t>
                      </a:r>
                      <a:endParaRPr lang="en-US" sz="1050">
                        <a:latin typeface="Helvetica" pitchFamily="34" charset="0"/>
                        <a:ea typeface="Calibri"/>
                        <a:cs typeface="Angsana New"/>
                      </a:endParaRPr>
                    </a:p>
                  </a:txBody>
                  <a:tcPr marR="39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latin typeface="Helvetica" pitchFamily="34" charset="0"/>
                          <a:ea typeface="Times New Roman"/>
                          <a:cs typeface="Angsana New"/>
                        </a:rPr>
                        <a:t>Instancias internacionales permanentes</a:t>
                      </a:r>
                      <a:endParaRPr lang="en-US" sz="1050">
                        <a:latin typeface="Helvetica" pitchFamily="34" charset="0"/>
                        <a:ea typeface="Calibri"/>
                        <a:cs typeface="Angsana New"/>
                      </a:endParaRPr>
                    </a:p>
                  </a:txBody>
                  <a:tcPr marR="39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latin typeface="Helvetica" pitchFamily="34" charset="0"/>
                          <a:ea typeface="Times New Roman"/>
                          <a:cs typeface="Angsana New"/>
                        </a:rPr>
                        <a:t>Despoblamiento urbano</a:t>
                      </a:r>
                      <a:endParaRPr lang="en-US" sz="1050">
                        <a:latin typeface="Helvetica" pitchFamily="34" charset="0"/>
                        <a:ea typeface="Calibri"/>
                        <a:cs typeface="Angsana New"/>
                      </a:endParaRPr>
                    </a:p>
                  </a:txBody>
                  <a:tcPr marR="39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7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Helvetica" pitchFamily="34" charset="0"/>
                          <a:ea typeface="Times New Roman"/>
                          <a:cs typeface="Angsana New"/>
                        </a:rPr>
                        <a:t>La ciudad y el contexto macroeconómico</a:t>
                      </a:r>
                      <a:endParaRPr lang="en-US" sz="1050" dirty="0">
                        <a:latin typeface="Helvetica" pitchFamily="34" charset="0"/>
                        <a:ea typeface="Calibri"/>
                        <a:cs typeface="Angsana New"/>
                      </a:endParaRPr>
                    </a:p>
                  </a:txBody>
                  <a:tcPr marR="3949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Helvetica" pitchFamily="34" charset="0"/>
                          <a:ea typeface="Times New Roman"/>
                          <a:cs typeface="Angsana New"/>
                        </a:rPr>
                        <a:t>Inversión urbana</a:t>
                      </a:r>
                      <a:endParaRPr lang="en-US" sz="1050" dirty="0">
                        <a:latin typeface="Helvetica" pitchFamily="34" charset="0"/>
                        <a:ea typeface="Calibri"/>
                        <a:cs typeface="Angsana New"/>
                      </a:endParaRPr>
                    </a:p>
                  </a:txBody>
                  <a:tcPr marR="39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Helvetica" pitchFamily="34" charset="0"/>
                          <a:ea typeface="Times New Roman"/>
                          <a:cs typeface="Angsana New"/>
                        </a:rPr>
                        <a:t>Capital humano</a:t>
                      </a:r>
                      <a:endParaRPr lang="en-US" sz="1050" dirty="0">
                        <a:latin typeface="Helvetica" pitchFamily="34" charset="0"/>
                        <a:ea typeface="Calibri"/>
                        <a:cs typeface="Angsana New"/>
                      </a:endParaRPr>
                    </a:p>
                  </a:txBody>
                  <a:tcPr marR="39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000" dirty="0">
                        <a:latin typeface="Helvetica" pitchFamily="34" charset="0"/>
                        <a:ea typeface="Times New Roman"/>
                        <a:cs typeface="Angsana New"/>
                      </a:endParaRPr>
                    </a:p>
                  </a:txBody>
                  <a:tcPr marR="39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910">
                <a:tc rowSpan="4"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 b="1">
                          <a:latin typeface="Helvetica" pitchFamily="34" charset="0"/>
                          <a:ea typeface="Times New Roman"/>
                          <a:cs typeface="Angsana New"/>
                        </a:rPr>
                        <a:t>Desarrollo vs. Desigualdad (Social)</a:t>
                      </a:r>
                      <a:endParaRPr lang="en-US" sz="1050">
                        <a:latin typeface="Helvetica" pitchFamily="34" charset="0"/>
                        <a:ea typeface="Times New Roman"/>
                        <a:cs typeface="Angsana New"/>
                      </a:endParaRPr>
                    </a:p>
                  </a:txBody>
                  <a:tcPr marR="39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latin typeface="Helvetica" pitchFamily="34" charset="0"/>
                          <a:ea typeface="Times New Roman"/>
                          <a:cs typeface="Angsana New"/>
                        </a:rPr>
                        <a:t>La desigualdad en las ciudades</a:t>
                      </a:r>
                      <a:endParaRPr lang="en-US" sz="1050">
                        <a:latin typeface="Helvetica" pitchFamily="34" charset="0"/>
                        <a:ea typeface="Calibri"/>
                        <a:cs typeface="Angsana New"/>
                      </a:endParaRPr>
                    </a:p>
                  </a:txBody>
                  <a:tcPr marR="3949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Helvetica" pitchFamily="34" charset="0"/>
                          <a:ea typeface="Times New Roman"/>
                          <a:cs typeface="Angsana New"/>
                        </a:rPr>
                        <a:t>Vivienda y déficit habitacional</a:t>
                      </a:r>
                      <a:endParaRPr lang="en-US" sz="1050" dirty="0">
                        <a:latin typeface="Helvetica" pitchFamily="34" charset="0"/>
                        <a:ea typeface="Calibri"/>
                        <a:cs typeface="Angsana New"/>
                      </a:endParaRPr>
                    </a:p>
                  </a:txBody>
                  <a:tcPr marR="39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Helvetica" pitchFamily="34" charset="0"/>
                          <a:ea typeface="Times New Roman"/>
                          <a:cs typeface="Angsana New"/>
                        </a:rPr>
                        <a:t>Acceso a bienes y servicios públicos</a:t>
                      </a:r>
                      <a:endParaRPr lang="en-US" sz="1050" dirty="0">
                        <a:latin typeface="Helvetica" pitchFamily="34" charset="0"/>
                        <a:ea typeface="Calibri"/>
                        <a:cs typeface="Angsana New"/>
                      </a:endParaRPr>
                    </a:p>
                  </a:txBody>
                  <a:tcPr marR="39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000">
                        <a:latin typeface="Helvetica" pitchFamily="34" charset="0"/>
                        <a:ea typeface="Times New Roman"/>
                        <a:cs typeface="Angsana New"/>
                      </a:endParaRPr>
                    </a:p>
                  </a:txBody>
                  <a:tcPr marR="39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9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latin typeface="Helvetica" pitchFamily="34" charset="0"/>
                          <a:ea typeface="Times New Roman"/>
                          <a:cs typeface="Angsana New"/>
                        </a:rPr>
                        <a:t>Pobreza y precariedad urbana</a:t>
                      </a:r>
                      <a:endParaRPr lang="en-US" sz="1050">
                        <a:latin typeface="Helvetica" pitchFamily="34" charset="0"/>
                        <a:ea typeface="Calibri"/>
                        <a:cs typeface="Angsana New"/>
                      </a:endParaRPr>
                    </a:p>
                  </a:txBody>
                  <a:tcPr marR="3949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latin typeface="Helvetica" pitchFamily="34" charset="0"/>
                          <a:ea typeface="Times New Roman"/>
                          <a:cs typeface="Angsana New"/>
                        </a:rPr>
                        <a:t>La vivienda social en alquiler</a:t>
                      </a:r>
                      <a:endParaRPr lang="en-US" sz="1050">
                        <a:latin typeface="Helvetica" pitchFamily="34" charset="0"/>
                        <a:ea typeface="Calibri"/>
                        <a:cs typeface="Angsana New"/>
                      </a:endParaRPr>
                    </a:p>
                  </a:txBody>
                  <a:tcPr marR="39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latin typeface="Helvetica" pitchFamily="34" charset="0"/>
                          <a:ea typeface="Times New Roman"/>
                          <a:cs typeface="Angsana New"/>
                        </a:rPr>
                        <a:t>Desigualdad ambiental</a:t>
                      </a:r>
                      <a:endParaRPr lang="en-US" sz="1050">
                        <a:latin typeface="Helvetica" pitchFamily="34" charset="0"/>
                        <a:ea typeface="Calibri"/>
                        <a:cs typeface="Angsana New"/>
                      </a:endParaRPr>
                    </a:p>
                  </a:txBody>
                  <a:tcPr marR="39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000">
                        <a:latin typeface="Helvetica" pitchFamily="34" charset="0"/>
                        <a:ea typeface="Times New Roman"/>
                        <a:cs typeface="Angsana New"/>
                      </a:endParaRPr>
                    </a:p>
                  </a:txBody>
                  <a:tcPr marR="39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9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latin typeface="Helvetica" pitchFamily="34" charset="0"/>
                          <a:ea typeface="Times New Roman"/>
                          <a:cs typeface="Angsana New"/>
                        </a:rPr>
                        <a:t>Crimen, violencia e inseguridad</a:t>
                      </a:r>
                      <a:endParaRPr lang="en-US" sz="1050">
                        <a:latin typeface="Helvetica" pitchFamily="34" charset="0"/>
                        <a:ea typeface="Calibri"/>
                        <a:cs typeface="Angsana New"/>
                      </a:endParaRPr>
                    </a:p>
                  </a:txBody>
                  <a:tcPr marR="3949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latin typeface="Helvetica" pitchFamily="34" charset="0"/>
                          <a:ea typeface="Times New Roman"/>
                          <a:cs typeface="Angsana New"/>
                        </a:rPr>
                        <a:t>La vivienda social como propiedad</a:t>
                      </a:r>
                      <a:endParaRPr lang="en-US" sz="1050">
                        <a:latin typeface="Helvetica" pitchFamily="34" charset="0"/>
                        <a:ea typeface="Calibri"/>
                        <a:cs typeface="Angsana New"/>
                      </a:endParaRPr>
                    </a:p>
                  </a:txBody>
                  <a:tcPr marR="39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000">
                        <a:latin typeface="Helvetica" pitchFamily="34" charset="0"/>
                        <a:ea typeface="Times New Roman"/>
                        <a:cs typeface="Angsana New"/>
                      </a:endParaRPr>
                    </a:p>
                  </a:txBody>
                  <a:tcPr marR="39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000">
                        <a:latin typeface="Helvetica" pitchFamily="34" charset="0"/>
                        <a:ea typeface="Times New Roman"/>
                        <a:cs typeface="Angsana New"/>
                      </a:endParaRPr>
                    </a:p>
                  </a:txBody>
                  <a:tcPr marR="39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9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Helvetica" pitchFamily="34" charset="0"/>
                          <a:ea typeface="Times New Roman"/>
                          <a:cs typeface="Angsana New"/>
                        </a:rPr>
                        <a:t>Segregación espacial</a:t>
                      </a:r>
                      <a:endParaRPr lang="en-US" sz="1050" dirty="0">
                        <a:latin typeface="Helvetica" pitchFamily="34" charset="0"/>
                        <a:ea typeface="Calibri"/>
                        <a:cs typeface="Angsana New"/>
                      </a:endParaRPr>
                    </a:p>
                  </a:txBody>
                  <a:tcPr marR="3949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Helvetica" pitchFamily="34" charset="0"/>
                          <a:ea typeface="Times New Roman"/>
                          <a:cs typeface="Angsana New"/>
                        </a:rPr>
                        <a:t>Ciudad y género</a:t>
                      </a:r>
                      <a:endParaRPr lang="en-US" sz="1050" dirty="0">
                        <a:latin typeface="Helvetica" pitchFamily="34" charset="0"/>
                        <a:ea typeface="Calibri"/>
                        <a:cs typeface="Angsana New"/>
                      </a:endParaRPr>
                    </a:p>
                  </a:txBody>
                  <a:tcPr marR="39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000" dirty="0">
                        <a:latin typeface="Helvetica" pitchFamily="34" charset="0"/>
                        <a:ea typeface="Times New Roman"/>
                        <a:cs typeface="Angsana New"/>
                      </a:endParaRPr>
                    </a:p>
                  </a:txBody>
                  <a:tcPr marR="39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000" dirty="0">
                        <a:latin typeface="Helvetica" pitchFamily="34" charset="0"/>
                        <a:ea typeface="Times New Roman"/>
                        <a:cs typeface="Angsana New"/>
                      </a:endParaRPr>
                    </a:p>
                  </a:txBody>
                  <a:tcPr marR="39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785">
                <a:tc rowSpan="4"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 b="1" dirty="0" smtClean="0">
                          <a:latin typeface="Helvetica" pitchFamily="34" charset="0"/>
                          <a:ea typeface="Times New Roman"/>
                          <a:cs typeface="Angsana New"/>
                        </a:rPr>
                        <a:t>Ecosistema </a:t>
                      </a:r>
                      <a:r>
                        <a:rPr lang="es-ES" sz="1000" b="1" dirty="0">
                          <a:latin typeface="Helvetica" pitchFamily="34" charset="0"/>
                          <a:ea typeface="Times New Roman"/>
                          <a:cs typeface="Angsana New"/>
                        </a:rPr>
                        <a:t>vs. Servicios </a:t>
                      </a:r>
                      <a:r>
                        <a:rPr lang="es-ES" sz="1000" b="1" dirty="0" smtClean="0">
                          <a:latin typeface="Helvetica" pitchFamily="34" charset="0"/>
                          <a:ea typeface="Times New Roman"/>
                          <a:cs typeface="Angsana New"/>
                        </a:rPr>
                        <a:t>ambientales</a:t>
                      </a:r>
                      <a:endParaRPr lang="en-US" sz="1050" dirty="0">
                        <a:latin typeface="Helvetica" pitchFamily="34" charset="0"/>
                        <a:ea typeface="Times New Roman"/>
                        <a:cs typeface="Angsana New"/>
                      </a:endParaRPr>
                    </a:p>
                  </a:txBody>
                  <a:tcPr marR="39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latin typeface="Helvetica" pitchFamily="34" charset="0"/>
                          <a:ea typeface="Times New Roman"/>
                          <a:cs typeface="Angsana New"/>
                        </a:rPr>
                        <a:t>Ecología urbana</a:t>
                      </a:r>
                      <a:endParaRPr lang="en-US" sz="1050">
                        <a:latin typeface="Helvetica" pitchFamily="34" charset="0"/>
                        <a:ea typeface="Calibri"/>
                        <a:cs typeface="Angsana New"/>
                      </a:endParaRPr>
                    </a:p>
                  </a:txBody>
                  <a:tcPr marR="3949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latin typeface="Helvetica" pitchFamily="34" charset="0"/>
                          <a:ea typeface="Times New Roman"/>
                          <a:cs typeface="Angsana New"/>
                        </a:rPr>
                        <a:t>La ciudad como prestador de servicios</a:t>
                      </a:r>
                      <a:endParaRPr lang="en-US" sz="1050">
                        <a:latin typeface="Helvetica" pitchFamily="34" charset="0"/>
                        <a:ea typeface="Calibri"/>
                        <a:cs typeface="Angsana New"/>
                      </a:endParaRPr>
                    </a:p>
                  </a:txBody>
                  <a:tcPr marR="39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latin typeface="Helvetica" pitchFamily="34" charset="0"/>
                          <a:ea typeface="Times New Roman"/>
                          <a:cs typeface="Angsana New"/>
                        </a:rPr>
                        <a:t>Desacoplamiento</a:t>
                      </a:r>
                      <a:endParaRPr lang="en-US" sz="1050">
                        <a:latin typeface="Helvetica" pitchFamily="34" charset="0"/>
                        <a:ea typeface="Calibri"/>
                        <a:cs typeface="Angsana New"/>
                      </a:endParaRPr>
                    </a:p>
                  </a:txBody>
                  <a:tcPr marR="39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latin typeface="Helvetica" pitchFamily="34" charset="0"/>
                          <a:ea typeface="Times New Roman"/>
                          <a:cs typeface="Angsana New"/>
                        </a:rPr>
                        <a:t>Nuevas ciudades</a:t>
                      </a:r>
                      <a:endParaRPr lang="en-US" sz="1050">
                        <a:latin typeface="Helvetica" pitchFamily="34" charset="0"/>
                        <a:ea typeface="Calibri"/>
                        <a:cs typeface="Angsana New"/>
                      </a:endParaRPr>
                    </a:p>
                  </a:txBody>
                  <a:tcPr marR="39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732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latin typeface="Helvetica" pitchFamily="34" charset="0"/>
                          <a:ea typeface="Times New Roman"/>
                          <a:cs typeface="Angsana New"/>
                        </a:rPr>
                        <a:t>Desastres naturales</a:t>
                      </a:r>
                      <a:endParaRPr lang="en-US" sz="1050">
                        <a:latin typeface="Helvetica" pitchFamily="34" charset="0"/>
                        <a:ea typeface="Calibri"/>
                        <a:cs typeface="Angsana New"/>
                      </a:endParaRPr>
                    </a:p>
                  </a:txBody>
                  <a:tcPr marR="3949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latin typeface="Helvetica" pitchFamily="34" charset="0"/>
                          <a:ea typeface="Times New Roman"/>
                          <a:cs typeface="Angsana New"/>
                        </a:rPr>
                        <a:t>La ciudad como demandante de servicios</a:t>
                      </a:r>
                      <a:endParaRPr lang="en-US" sz="1050">
                        <a:latin typeface="Helvetica" pitchFamily="34" charset="0"/>
                        <a:ea typeface="Calibri"/>
                        <a:cs typeface="Angsana New"/>
                      </a:endParaRPr>
                    </a:p>
                  </a:txBody>
                  <a:tcPr marR="39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latin typeface="Helvetica" pitchFamily="34" charset="0"/>
                          <a:ea typeface="Times New Roman"/>
                          <a:cs typeface="Angsana New"/>
                        </a:rPr>
                        <a:t>Reducción y gestión de riesgo de desastres</a:t>
                      </a:r>
                      <a:endParaRPr lang="en-US" sz="1050">
                        <a:latin typeface="Helvetica" pitchFamily="34" charset="0"/>
                        <a:ea typeface="Calibri"/>
                        <a:cs typeface="Angsana New"/>
                      </a:endParaRPr>
                    </a:p>
                  </a:txBody>
                  <a:tcPr marR="39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latin typeface="Helvetica" pitchFamily="34" charset="0"/>
                          <a:ea typeface="Times New Roman"/>
                          <a:cs typeface="Angsana New"/>
                        </a:rPr>
                        <a:t>Áreas verdes y protegidas urbanas</a:t>
                      </a:r>
                      <a:endParaRPr lang="en-US" sz="1050">
                        <a:latin typeface="Helvetica" pitchFamily="34" charset="0"/>
                        <a:ea typeface="Calibri"/>
                        <a:cs typeface="Angsana New"/>
                      </a:endParaRPr>
                    </a:p>
                  </a:txBody>
                  <a:tcPr marR="39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7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latin typeface="Helvetica" pitchFamily="34" charset="0"/>
                          <a:ea typeface="Times New Roman"/>
                          <a:cs typeface="Angsana New"/>
                        </a:rPr>
                        <a:t>Vínculos urbano-rurales</a:t>
                      </a:r>
                      <a:endParaRPr lang="en-US" sz="1050">
                        <a:latin typeface="Helvetica" pitchFamily="34" charset="0"/>
                        <a:ea typeface="Calibri"/>
                        <a:cs typeface="Angsana New"/>
                      </a:endParaRPr>
                    </a:p>
                  </a:txBody>
                  <a:tcPr marR="3949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Helvetica" pitchFamily="34" charset="0"/>
                          <a:ea typeface="Times New Roman"/>
                          <a:cs typeface="Angsana New"/>
                        </a:rPr>
                        <a:t>Cambio climático y ciudades</a:t>
                      </a:r>
                      <a:endParaRPr lang="en-US" sz="1050" dirty="0">
                        <a:latin typeface="Helvetica" pitchFamily="34" charset="0"/>
                        <a:ea typeface="Calibri"/>
                        <a:cs typeface="Angsana New"/>
                      </a:endParaRPr>
                    </a:p>
                  </a:txBody>
                  <a:tcPr marR="39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latin typeface="Helvetica" pitchFamily="34" charset="0"/>
                          <a:ea typeface="Times New Roman"/>
                          <a:cs typeface="Angsana New"/>
                        </a:rPr>
                        <a:t>Agua</a:t>
                      </a:r>
                      <a:endParaRPr lang="en-US" sz="1050">
                        <a:latin typeface="Helvetica" pitchFamily="34" charset="0"/>
                        <a:ea typeface="Calibri"/>
                        <a:cs typeface="Angsana New"/>
                      </a:endParaRPr>
                    </a:p>
                  </a:txBody>
                  <a:tcPr marR="39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latin typeface="Helvetica" pitchFamily="34" charset="0"/>
                          <a:ea typeface="Times New Roman"/>
                          <a:cs typeface="Angsana New"/>
                        </a:rPr>
                        <a:t>Residuos y contaminación</a:t>
                      </a:r>
                      <a:endParaRPr lang="en-US" sz="1050">
                        <a:latin typeface="Helvetica" pitchFamily="34" charset="0"/>
                        <a:ea typeface="Calibri"/>
                        <a:cs typeface="Angsana New"/>
                      </a:endParaRPr>
                    </a:p>
                  </a:txBody>
                  <a:tcPr marR="39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7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Helvetica" pitchFamily="34" charset="0"/>
                          <a:ea typeface="Times New Roman"/>
                          <a:cs typeface="Angsana New"/>
                        </a:rPr>
                        <a:t>Urbanización y agricultura</a:t>
                      </a:r>
                      <a:endParaRPr lang="en-US" sz="1050" dirty="0">
                        <a:latin typeface="Helvetica" pitchFamily="34" charset="0"/>
                        <a:ea typeface="Calibri"/>
                        <a:cs typeface="Angsana New"/>
                      </a:endParaRPr>
                    </a:p>
                  </a:txBody>
                  <a:tcPr marR="3949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Helvetica" pitchFamily="34" charset="0"/>
                          <a:ea typeface="Times New Roman"/>
                          <a:cs typeface="Angsana New"/>
                        </a:rPr>
                        <a:t>Agricultura urbana y seguridad alimentaria</a:t>
                      </a:r>
                      <a:endParaRPr lang="en-US" sz="1050" dirty="0">
                        <a:latin typeface="Helvetica" pitchFamily="34" charset="0"/>
                        <a:ea typeface="Calibri"/>
                        <a:cs typeface="Angsana New"/>
                      </a:endParaRPr>
                    </a:p>
                  </a:txBody>
                  <a:tcPr marR="39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Helvetica" pitchFamily="34" charset="0"/>
                          <a:ea typeface="Times New Roman"/>
                          <a:cs typeface="Angsana New"/>
                        </a:rPr>
                        <a:t>Urbanización y pérdida de suelo agrícola</a:t>
                      </a:r>
                      <a:endParaRPr lang="en-US" sz="1050" dirty="0">
                        <a:latin typeface="Helvetica" pitchFamily="34" charset="0"/>
                        <a:ea typeface="Calibri"/>
                        <a:cs typeface="Angsana New"/>
                      </a:endParaRPr>
                    </a:p>
                  </a:txBody>
                  <a:tcPr marR="39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000" dirty="0">
                        <a:latin typeface="Helvetica" pitchFamily="34" charset="0"/>
                        <a:ea typeface="Times New Roman"/>
                        <a:cs typeface="Angsana New"/>
                      </a:endParaRPr>
                    </a:p>
                  </a:txBody>
                  <a:tcPr marR="39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785">
                <a:tc rowSpan="4"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s-ES" sz="1000" b="1" dirty="0">
                          <a:latin typeface="Helvetica" pitchFamily="34" charset="0"/>
                          <a:ea typeface="Times New Roman"/>
                          <a:cs typeface="Angsana New"/>
                        </a:rPr>
                        <a:t>Habitante vs. Ciudadano (Comunal)</a:t>
                      </a:r>
                      <a:endParaRPr lang="en-US" sz="1050" dirty="0">
                        <a:latin typeface="Helvetica" pitchFamily="34" charset="0"/>
                        <a:ea typeface="Times New Roman"/>
                        <a:cs typeface="Angsana New"/>
                      </a:endParaRPr>
                    </a:p>
                  </a:txBody>
                  <a:tcPr marR="39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latin typeface="Helvetica" pitchFamily="34" charset="0"/>
                          <a:ea typeface="Times New Roman"/>
                          <a:cs typeface="Angsana New"/>
                        </a:rPr>
                        <a:t>Espacio publico</a:t>
                      </a:r>
                      <a:endParaRPr lang="en-US" sz="1050">
                        <a:latin typeface="Helvetica" pitchFamily="34" charset="0"/>
                        <a:ea typeface="Calibri"/>
                        <a:cs typeface="Angsana New"/>
                      </a:endParaRPr>
                    </a:p>
                  </a:txBody>
                  <a:tcPr marR="3949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latin typeface="Helvetica" pitchFamily="34" charset="0"/>
                          <a:ea typeface="Times New Roman"/>
                          <a:cs typeface="Angsana New"/>
                        </a:rPr>
                        <a:t>Barrios y vecindarios</a:t>
                      </a:r>
                      <a:endParaRPr lang="en-US" sz="1050">
                        <a:latin typeface="Helvetica" pitchFamily="34" charset="0"/>
                        <a:ea typeface="Calibri"/>
                        <a:cs typeface="Angsana New"/>
                      </a:endParaRPr>
                    </a:p>
                  </a:txBody>
                  <a:tcPr marR="39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latin typeface="Helvetica" pitchFamily="34" charset="0"/>
                          <a:ea typeface="Times New Roman"/>
                          <a:cs typeface="Angsana New"/>
                        </a:rPr>
                        <a:t>Micro-gobernanza</a:t>
                      </a:r>
                      <a:endParaRPr lang="en-US" sz="1050">
                        <a:latin typeface="Helvetica" pitchFamily="34" charset="0"/>
                        <a:ea typeface="Calibri"/>
                        <a:cs typeface="Angsana New"/>
                      </a:endParaRPr>
                    </a:p>
                  </a:txBody>
                  <a:tcPr marR="39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Helvetica" pitchFamily="34" charset="0"/>
                          <a:ea typeface="Times New Roman"/>
                          <a:cs typeface="Angsana New"/>
                        </a:rPr>
                        <a:t>Integración</a:t>
                      </a:r>
                      <a:endParaRPr lang="en-US" sz="1050" dirty="0">
                        <a:latin typeface="Helvetica" pitchFamily="34" charset="0"/>
                        <a:ea typeface="Calibri"/>
                        <a:cs typeface="Angsana New"/>
                      </a:endParaRPr>
                    </a:p>
                  </a:txBody>
                  <a:tcPr marR="39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7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latin typeface="Helvetica" pitchFamily="34" charset="0"/>
                          <a:ea typeface="Times New Roman"/>
                          <a:cs typeface="Angsana New"/>
                        </a:rPr>
                        <a:t>Gobernanza ciudadana</a:t>
                      </a:r>
                      <a:endParaRPr lang="en-US" sz="1050">
                        <a:latin typeface="Helvetica" pitchFamily="34" charset="0"/>
                        <a:ea typeface="Calibri"/>
                        <a:cs typeface="Angsana New"/>
                      </a:endParaRPr>
                    </a:p>
                  </a:txBody>
                  <a:tcPr marR="3949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latin typeface="Helvetica" pitchFamily="34" charset="0"/>
                          <a:ea typeface="Times New Roman"/>
                          <a:cs typeface="Angsana New"/>
                        </a:rPr>
                        <a:t>Patrimonio e identidad urbana</a:t>
                      </a:r>
                      <a:endParaRPr lang="en-US" sz="1050">
                        <a:latin typeface="Helvetica" pitchFamily="34" charset="0"/>
                        <a:ea typeface="Calibri"/>
                        <a:cs typeface="Angsana New"/>
                      </a:endParaRPr>
                    </a:p>
                  </a:txBody>
                  <a:tcPr marR="39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latin typeface="Helvetica" pitchFamily="34" charset="0"/>
                          <a:ea typeface="Times New Roman"/>
                          <a:cs typeface="Angsana New"/>
                        </a:rPr>
                        <a:t>Vocación urbana</a:t>
                      </a:r>
                      <a:endParaRPr lang="en-US" sz="1050">
                        <a:latin typeface="Helvetica" pitchFamily="34" charset="0"/>
                        <a:ea typeface="Calibri"/>
                        <a:cs typeface="Angsana New"/>
                      </a:endParaRPr>
                    </a:p>
                  </a:txBody>
                  <a:tcPr marR="39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latin typeface="Helvetica" pitchFamily="34" charset="0"/>
                          <a:ea typeface="Times New Roman"/>
                          <a:cs typeface="Angsana New"/>
                        </a:rPr>
                        <a:t>Responsabilidad ciudadana</a:t>
                      </a:r>
                      <a:endParaRPr lang="en-US" sz="1050">
                        <a:latin typeface="Helvetica" pitchFamily="34" charset="0"/>
                        <a:ea typeface="Calibri"/>
                        <a:cs typeface="Angsana New"/>
                      </a:endParaRPr>
                    </a:p>
                  </a:txBody>
                  <a:tcPr marR="39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7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latin typeface="Helvetica" pitchFamily="34" charset="0"/>
                          <a:ea typeface="Times New Roman"/>
                          <a:cs typeface="Angsana New"/>
                        </a:rPr>
                        <a:t>Participación ciudadana</a:t>
                      </a:r>
                      <a:endParaRPr lang="en-US" sz="1050">
                        <a:latin typeface="Helvetica" pitchFamily="34" charset="0"/>
                        <a:ea typeface="Calibri"/>
                        <a:cs typeface="Angsana New"/>
                      </a:endParaRPr>
                    </a:p>
                  </a:txBody>
                  <a:tcPr marR="3949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latin typeface="Helvetica" pitchFamily="34" charset="0"/>
                          <a:ea typeface="Times New Roman"/>
                          <a:cs typeface="Angsana New"/>
                        </a:rPr>
                        <a:t>La comunicación en la ciudad</a:t>
                      </a:r>
                      <a:endParaRPr lang="en-US" sz="1050">
                        <a:latin typeface="Helvetica" pitchFamily="34" charset="0"/>
                        <a:ea typeface="Calibri"/>
                        <a:cs typeface="Angsana New"/>
                      </a:endParaRPr>
                    </a:p>
                  </a:txBody>
                  <a:tcPr marR="39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latin typeface="Helvetica" pitchFamily="34" charset="0"/>
                          <a:ea typeface="Times New Roman"/>
                          <a:cs typeface="Angsana New"/>
                        </a:rPr>
                        <a:t>Ciudad y </a:t>
                      </a:r>
                      <a:r>
                        <a:rPr lang="es-ES" sz="1000" i="1">
                          <a:latin typeface="Helvetica" pitchFamily="34" charset="0"/>
                          <a:ea typeface="Times New Roman"/>
                          <a:cs typeface="Angsana New"/>
                        </a:rPr>
                        <a:t>academia</a:t>
                      </a:r>
                      <a:endParaRPr lang="en-US" sz="1050">
                        <a:latin typeface="Helvetica" pitchFamily="34" charset="0"/>
                        <a:ea typeface="Calibri"/>
                        <a:cs typeface="Angsana New"/>
                      </a:endParaRPr>
                    </a:p>
                  </a:txBody>
                  <a:tcPr marR="39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latin typeface="Helvetica" pitchFamily="34" charset="0"/>
                          <a:ea typeface="Times New Roman"/>
                          <a:cs typeface="Angsana New"/>
                        </a:rPr>
                        <a:t>Senectud urbana</a:t>
                      </a:r>
                      <a:endParaRPr lang="en-US" sz="1050">
                        <a:latin typeface="Helvetica" pitchFamily="34" charset="0"/>
                        <a:ea typeface="Calibri"/>
                        <a:cs typeface="Angsana New"/>
                      </a:endParaRPr>
                    </a:p>
                  </a:txBody>
                  <a:tcPr marR="39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7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Helvetica" pitchFamily="34" charset="0"/>
                          <a:ea typeface="Times New Roman"/>
                          <a:cs typeface="Angsana New"/>
                        </a:rPr>
                        <a:t>Movimientos ciudadanos</a:t>
                      </a:r>
                      <a:endParaRPr lang="en-US" sz="1050" dirty="0">
                        <a:latin typeface="Helvetica" pitchFamily="34" charset="0"/>
                        <a:ea typeface="Calibri"/>
                        <a:cs typeface="Angsana New"/>
                      </a:endParaRPr>
                    </a:p>
                  </a:txBody>
                  <a:tcPr marR="39495" marT="0" marB="0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>
                          <a:latin typeface="Helvetica" pitchFamily="34" charset="0"/>
                          <a:ea typeface="Times New Roman"/>
                          <a:cs typeface="Angsana New"/>
                        </a:rPr>
                        <a:t>Migración y cambio social</a:t>
                      </a:r>
                      <a:endParaRPr lang="en-US" sz="1050">
                        <a:latin typeface="Helvetica" pitchFamily="34" charset="0"/>
                        <a:ea typeface="Calibri"/>
                        <a:cs typeface="Angsana New"/>
                      </a:endParaRPr>
                    </a:p>
                  </a:txBody>
                  <a:tcPr marR="39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000" dirty="0">
                          <a:latin typeface="Helvetica" pitchFamily="34" charset="0"/>
                          <a:ea typeface="Times New Roman"/>
                          <a:cs typeface="Angsana New"/>
                        </a:rPr>
                        <a:t>Minorías urbanas</a:t>
                      </a:r>
                      <a:endParaRPr lang="en-US" sz="1050" dirty="0">
                        <a:latin typeface="Helvetica" pitchFamily="34" charset="0"/>
                        <a:ea typeface="Calibri"/>
                        <a:cs typeface="Angsana New"/>
                      </a:endParaRPr>
                    </a:p>
                  </a:txBody>
                  <a:tcPr marR="39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ES" sz="1000" dirty="0">
                        <a:latin typeface="Helvetica" pitchFamily="34" charset="0"/>
                        <a:ea typeface="Times New Roman"/>
                        <a:cs typeface="Angsana New"/>
                      </a:endParaRPr>
                    </a:p>
                  </a:txBody>
                  <a:tcPr marR="394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5 Rectángulo"/>
          <p:cNvSpPr/>
          <p:nvPr/>
        </p:nvSpPr>
        <p:spPr>
          <a:xfrm>
            <a:off x="0" y="0"/>
            <a:ext cx="9144000" cy="42860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1440" bIns="182880" anchor="ctr"/>
          <a:lstStyle/>
          <a:p>
            <a:pPr algn="ctr"/>
            <a:r>
              <a:rPr lang="es-CL" sz="2000" b="1" dirty="0" smtClean="0">
                <a:latin typeface="Helvetica" pitchFamily="34" charset="0"/>
                <a:cs typeface="Arial" pitchFamily="34" charset="0"/>
              </a:rPr>
              <a:t>Dilemas y temas considerados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2420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9046</TotalTime>
  <Words>1393</Words>
  <Application>Microsoft Office PowerPoint</Application>
  <PresentationFormat>On-screen Show (4:3)</PresentationFormat>
  <Paragraphs>225</Paragraphs>
  <Slides>17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Tema de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Políticas nacionales urbanas: nuevas agendas</vt:lpstr>
      <vt:lpstr>Es frecuente que la planificación nacional urbana en ALC</vt:lpstr>
      <vt:lpstr>Principios de la política urbana</vt:lpstr>
      <vt:lpstr>Slide 16</vt:lpstr>
      <vt:lpstr>Slide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</dc:creator>
  <cp:lastModifiedBy>awilliner</cp:lastModifiedBy>
  <cp:revision>186</cp:revision>
  <dcterms:created xsi:type="dcterms:W3CDTF">2014-08-12T15:40:19Z</dcterms:created>
  <dcterms:modified xsi:type="dcterms:W3CDTF">2015-05-20T11:43:32Z</dcterms:modified>
</cp:coreProperties>
</file>